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285" r:id="rId3"/>
    <p:sldId id="267" r:id="rId4"/>
    <p:sldId id="428" r:id="rId5"/>
    <p:sldId id="268" r:id="rId6"/>
    <p:sldId id="276" r:id="rId7"/>
    <p:sldId id="277" r:id="rId8"/>
    <p:sldId id="270" r:id="rId9"/>
    <p:sldId id="271" r:id="rId10"/>
    <p:sldId id="272" r:id="rId11"/>
    <p:sldId id="273" r:id="rId12"/>
    <p:sldId id="275" r:id="rId13"/>
    <p:sldId id="274" r:id="rId14"/>
    <p:sldId id="259" r:id="rId15"/>
    <p:sldId id="260" r:id="rId16"/>
    <p:sldId id="261" r:id="rId17"/>
    <p:sldId id="262" r:id="rId18"/>
    <p:sldId id="266" r:id="rId19"/>
    <p:sldId id="278" r:id="rId20"/>
    <p:sldId id="279" r:id="rId21"/>
    <p:sldId id="280" r:id="rId22"/>
    <p:sldId id="281" r:id="rId23"/>
    <p:sldId id="283" r:id="rId24"/>
    <p:sldId id="282" r:id="rId25"/>
    <p:sldId id="284" r:id="rId26"/>
    <p:sldId id="287" r:id="rId27"/>
    <p:sldId id="257" r:id="rId28"/>
    <p:sldId id="288" r:id="rId29"/>
    <p:sldId id="289" r:id="rId30"/>
    <p:sldId id="290" r:id="rId31"/>
    <p:sldId id="291" r:id="rId32"/>
    <p:sldId id="263" r:id="rId33"/>
    <p:sldId id="264" r:id="rId34"/>
    <p:sldId id="265" r:id="rId35"/>
    <p:sldId id="292" r:id="rId36"/>
    <p:sldId id="293" r:id="rId37"/>
    <p:sldId id="294" r:id="rId38"/>
    <p:sldId id="295" r:id="rId39"/>
    <p:sldId id="297" r:id="rId40"/>
    <p:sldId id="298" r:id="rId41"/>
    <p:sldId id="436" r:id="rId42"/>
    <p:sldId id="433" r:id="rId43"/>
    <p:sldId id="434" r:id="rId44"/>
    <p:sldId id="435" r:id="rId45"/>
    <p:sldId id="296" r:id="rId46"/>
    <p:sldId id="429" r:id="rId47"/>
    <p:sldId id="430" r:id="rId48"/>
    <p:sldId id="431" r:id="rId49"/>
    <p:sldId id="432" r:id="rId50"/>
    <p:sldId id="437" r:id="rId51"/>
    <p:sldId id="440" r:id="rId52"/>
    <p:sldId id="442" r:id="rId53"/>
    <p:sldId id="438" r:id="rId54"/>
    <p:sldId id="439" r:id="rId55"/>
    <p:sldId id="441" r:id="rId56"/>
    <p:sldId id="443" r:id="rId57"/>
    <p:sldId id="444" r:id="rId58"/>
    <p:sldId id="445" r:id="rId59"/>
    <p:sldId id="446" r:id="rId60"/>
    <p:sldId id="447" r:id="rId61"/>
    <p:sldId id="448" r:id="rId62"/>
    <p:sldId id="449" r:id="rId63"/>
    <p:sldId id="311" r:id="rId64"/>
    <p:sldId id="258" r:id="rId65"/>
    <p:sldId id="312" r:id="rId66"/>
    <p:sldId id="313" r:id="rId67"/>
    <p:sldId id="314" r:id="rId68"/>
    <p:sldId id="315" r:id="rId69"/>
    <p:sldId id="316" r:id="rId70"/>
    <p:sldId id="317" r:id="rId71"/>
    <p:sldId id="318" r:id="rId72"/>
    <p:sldId id="319" r:id="rId73"/>
    <p:sldId id="385" r:id="rId74"/>
    <p:sldId id="386" r:id="rId75"/>
    <p:sldId id="387" r:id="rId76"/>
    <p:sldId id="388" r:id="rId77"/>
    <p:sldId id="389" r:id="rId78"/>
    <p:sldId id="390" r:id="rId79"/>
    <p:sldId id="391" r:id="rId80"/>
    <p:sldId id="392" r:id="rId81"/>
    <p:sldId id="393" r:id="rId82"/>
    <p:sldId id="394" r:id="rId83"/>
    <p:sldId id="395" r:id="rId84"/>
    <p:sldId id="396" r:id="rId85"/>
    <p:sldId id="397" r:id="rId86"/>
    <p:sldId id="398" r:id="rId87"/>
    <p:sldId id="399" r:id="rId88"/>
    <p:sldId id="401" r:id="rId89"/>
    <p:sldId id="402" r:id="rId90"/>
    <p:sldId id="403" r:id="rId91"/>
    <p:sldId id="404" r:id="rId92"/>
    <p:sldId id="405" r:id="rId93"/>
    <p:sldId id="406" r:id="rId94"/>
    <p:sldId id="407" r:id="rId95"/>
    <p:sldId id="408" r:id="rId96"/>
    <p:sldId id="409" r:id="rId97"/>
    <p:sldId id="410" r:id="rId98"/>
    <p:sldId id="411" r:id="rId99"/>
    <p:sldId id="412" r:id="rId100"/>
    <p:sldId id="413" r:id="rId101"/>
    <p:sldId id="414" r:id="rId102"/>
    <p:sldId id="415" r:id="rId103"/>
    <p:sldId id="416" r:id="rId104"/>
    <p:sldId id="417" r:id="rId105"/>
    <p:sldId id="418" r:id="rId106"/>
    <p:sldId id="419" r:id="rId107"/>
    <p:sldId id="420" r:id="rId108"/>
    <p:sldId id="421" r:id="rId109"/>
    <p:sldId id="422" r:id="rId110"/>
    <p:sldId id="423" r:id="rId111"/>
    <p:sldId id="424" r:id="rId112"/>
    <p:sldId id="425" r:id="rId113"/>
    <p:sldId id="426" r:id="rId114"/>
    <p:sldId id="427"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F35FA-692F-46F1-81E7-25D1CC5D8D5A}" type="datetimeFigureOut">
              <a:rPr lang="en-IN" smtClean="0"/>
              <a:t>12-05-2024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B548F-B8AA-4CC1-8C2B-6EF4C84A3C66}" type="slidenum">
              <a:rPr lang="en-IN" smtClean="0"/>
              <a:t>‹#›</a:t>
            </a:fld>
            <a:endParaRPr lang="en-IN"/>
          </a:p>
        </p:txBody>
      </p:sp>
    </p:spTree>
    <p:extLst>
      <p:ext uri="{BB962C8B-B14F-4D97-AF65-F5344CB8AC3E}">
        <p14:creationId xmlns:p14="http://schemas.microsoft.com/office/powerpoint/2010/main" val="963004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8916"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E44A9B-0BB7-4DB0-A57F-B64D97374AEC}" type="slidenum">
              <a:rPr lang="en-US" altLang="en-US">
                <a:solidFill>
                  <a:srgbClr val="000000"/>
                </a:solidFill>
                <a:latin typeface="Calibri" panose="020F0502020204030204" pitchFamily="34" charset="0"/>
              </a:rPr>
              <a:pPr eaLnBrk="1" hangingPunct="1"/>
              <a:t>3</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846378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E72CE8-EE99-443E-8711-5129130B9068}" type="slidenum">
              <a:rPr lang="en-US" altLang="en-US">
                <a:solidFill>
                  <a:srgbClr val="000000"/>
                </a:solidFill>
                <a:latin typeface="Calibri" panose="020F0502020204030204" pitchFamily="34" charset="0"/>
              </a:rPr>
              <a:pPr eaLnBrk="1" hangingPunct="1"/>
              <a:t>17</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96779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it actually</a:t>
            </a:r>
            <a:r>
              <a:rPr lang="en-US" baseline="0" dirty="0"/>
              <a:t> means… to make a guess?</a:t>
            </a:r>
          </a:p>
          <a:p>
            <a:endParaRPr lang="en-US" baseline="0" dirty="0"/>
          </a:p>
          <a:p>
            <a:r>
              <a:rPr lang="en-US" baseline="0" dirty="0"/>
              <a:t>Guess that we were making in the simplest case is a line. </a:t>
            </a:r>
          </a:p>
          <a:p>
            <a:r>
              <a:rPr lang="en-US" baseline="0" dirty="0"/>
              <a:t>As you know from the high school, a straight line is represented as a function f(x) = ax + b.</a:t>
            </a:r>
          </a:p>
          <a:p>
            <a:r>
              <a:rPr lang="en-US" baseline="0" dirty="0"/>
              <a:t>To draw the random guess line we need to know at least two points to draw it through.</a:t>
            </a:r>
          </a:p>
          <a:p>
            <a:endParaRPr lang="en-US" baseline="0" dirty="0"/>
          </a:p>
          <a:p>
            <a:r>
              <a:rPr lang="en-US" baseline="0" dirty="0"/>
              <a:t>So to make a guess literally means to choose two random points we are going to draw the line through. That is the simplest case</a:t>
            </a:r>
          </a:p>
          <a:p>
            <a:endParaRPr lang="en-US" baseline="0" dirty="0"/>
          </a:p>
          <a:p>
            <a:r>
              <a:rPr lang="en-US" baseline="0" dirty="0"/>
              <a:t>If we have N input parameters or predictors we’d have to think of N random values to make a guess.</a:t>
            </a:r>
          </a:p>
          <a:p>
            <a:r>
              <a:rPr lang="en-US" baseline="0" dirty="0"/>
              <a:t>This random values we’ll can theta parameters, they are also called weights.</a:t>
            </a:r>
          </a:p>
        </p:txBody>
      </p:sp>
      <p:sp>
        <p:nvSpPr>
          <p:cNvPr id="4" name="Slide Number Placeholder 3"/>
          <p:cNvSpPr>
            <a:spLocks noGrp="1"/>
          </p:cNvSpPr>
          <p:nvPr>
            <p:ph type="sldNum" sz="quarter" idx="10"/>
          </p:nvPr>
        </p:nvSpPr>
        <p:spPr/>
        <p:txBody>
          <a:bodyPr/>
          <a:lstStyle/>
          <a:p>
            <a:fld id="{9FB721CE-BE4D-4B51-BBF0-2392654E5EBF}" type="slidenum">
              <a:rPr lang="ru-RU" smtClean="0"/>
              <a:t>36</a:t>
            </a:fld>
            <a:endParaRPr lang="ru-RU"/>
          </a:p>
        </p:txBody>
      </p:sp>
    </p:spTree>
    <p:extLst>
      <p:ext uri="{BB962C8B-B14F-4D97-AF65-F5344CB8AC3E}">
        <p14:creationId xmlns:p14="http://schemas.microsoft.com/office/powerpoint/2010/main" val="1521907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training data and we have a gues</a:t>
            </a:r>
            <a:r>
              <a:rPr lang="en-US" baseline="0" dirty="0"/>
              <a:t>s that we’ve made.</a:t>
            </a:r>
          </a:p>
          <a:p>
            <a:r>
              <a:rPr lang="en-US" baseline="0" dirty="0"/>
              <a:t>Now the goal is to measure how wrong we are and what is the mistake. </a:t>
            </a:r>
          </a:p>
          <a:p>
            <a:r>
              <a:rPr lang="en-US" baseline="0" dirty="0"/>
              <a:t>How can we do it? We can, because for training data we have both inputs and already known outputs for them.</a:t>
            </a:r>
          </a:p>
          <a:p>
            <a:r>
              <a:rPr lang="en-US" baseline="0" dirty="0"/>
              <a:t>What we can do now is to send out inputs from the training set to our guess function that we’ve made and …</a:t>
            </a:r>
          </a:p>
          <a:p>
            <a:r>
              <a:rPr lang="en-US" baseline="0" dirty="0"/>
              <a:t>… to compare the output of the guess function and the actual known output that we have for the given data sample from the training set.</a:t>
            </a:r>
          </a:p>
          <a:p>
            <a:r>
              <a:rPr lang="en-US" dirty="0"/>
              <a:t>To</a:t>
            </a:r>
            <a:r>
              <a:rPr lang="en-US" baseline="0" dirty="0"/>
              <a:t> compare it we are defining our COST function or MISTAKE function</a:t>
            </a:r>
          </a:p>
          <a:p>
            <a:r>
              <a:rPr lang="en-US" baseline="0" dirty="0"/>
              <a:t>It is defined as the squared error function that, for each data sample from the training data finds the difference between the guess and the output.</a:t>
            </a:r>
          </a:p>
          <a:p>
            <a:endParaRPr lang="en-US" dirty="0"/>
          </a:p>
          <a:p>
            <a:r>
              <a:rPr lang="en-US" dirty="0"/>
              <a:t>Basically,</a:t>
            </a:r>
            <a:r>
              <a:rPr lang="en-US" baseline="0" dirty="0"/>
              <a:t> what the mistake function gives to us?</a:t>
            </a:r>
          </a:p>
          <a:p>
            <a:r>
              <a:rPr lang="en-US" baseline="0" dirty="0"/>
              <a:t>It shows how wrong our randomly selected weights or theta parameters are..</a:t>
            </a:r>
          </a:p>
          <a:p>
            <a:endParaRPr lang="en-US" baseline="0" dirty="0"/>
          </a:p>
          <a:p>
            <a:r>
              <a:rPr lang="en-US" baseline="0" dirty="0"/>
              <a:t>What are we going to do with the mistake? We want to reduce the mistake in our guess!</a:t>
            </a:r>
          </a:p>
          <a:p>
            <a:r>
              <a:rPr lang="en-US" baseline="0" dirty="0"/>
              <a:t>To reduce the mistake we should minimize our mistake function</a:t>
            </a:r>
          </a:p>
          <a:p>
            <a:r>
              <a:rPr lang="en-US" baseline="0" dirty="0"/>
              <a:t>We should find the minimum of the mistake function, so we’ll know the point where our guess is least wrong.</a:t>
            </a:r>
          </a:p>
          <a:p>
            <a:r>
              <a:rPr lang="en-US" baseline="0" dirty="0"/>
              <a:t>And why do we need this all? To find out the correct values of weights so we’ll be able to make the perfect fit for our data!</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37</a:t>
            </a:fld>
            <a:endParaRPr lang="ru-RU"/>
          </a:p>
        </p:txBody>
      </p:sp>
    </p:spTree>
    <p:extLst>
      <p:ext uri="{BB962C8B-B14F-4D97-AF65-F5344CB8AC3E}">
        <p14:creationId xmlns:p14="http://schemas.microsoft.com/office/powerpoint/2010/main" val="4028229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process of moving towards the minimum until we reach it is basically the</a:t>
            </a:r>
            <a:r>
              <a:rPr lang="en-US" baseline="0" dirty="0"/>
              <a:t> simultaneous update of all our random guess theta parameters</a:t>
            </a:r>
          </a:p>
          <a:p>
            <a:endParaRPr lang="en-US" baseline="0" dirty="0"/>
          </a:p>
          <a:p>
            <a:r>
              <a:rPr lang="en-US" baseline="0" dirty="0"/>
              <a:t>When we update each theta parameter we are updating it to move the direction of the minimum with the step defined by the learning rate.</a:t>
            </a:r>
          </a:p>
          <a:p>
            <a:endParaRPr lang="en-US" baseline="0" dirty="0"/>
          </a:p>
          <a:p>
            <a:r>
              <a:rPr lang="en-US" baseline="0" dirty="0"/>
              <a:t>Here the learning rate is alpha, and the direction is defined from the partial derivative of the mistake function for the given theta parameter.</a:t>
            </a:r>
          </a:p>
          <a:p>
            <a:endParaRPr lang="en-US" baseline="0" dirty="0"/>
          </a:p>
          <a:p>
            <a:r>
              <a:rPr lang="en-US" baseline="0" dirty="0"/>
              <a:t>And we are doing this iteratively until we end up at the minimum, where the derivative should be either 0, or very close to 0.</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38</a:t>
            </a:fld>
            <a:endParaRPr lang="ru-RU"/>
          </a:p>
        </p:txBody>
      </p:sp>
    </p:spTree>
    <p:extLst>
      <p:ext uri="{BB962C8B-B14F-4D97-AF65-F5344CB8AC3E}">
        <p14:creationId xmlns:p14="http://schemas.microsoft.com/office/powerpoint/2010/main" val="1868307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imagine the cost</a:t>
            </a:r>
            <a:r>
              <a:rPr lang="en-US" baseline="0" dirty="0"/>
              <a:t> or mistake function… it can look like this..</a:t>
            </a:r>
          </a:p>
          <a:p>
            <a:r>
              <a:rPr lang="en-US" baseline="0" dirty="0"/>
              <a:t>When our initial guess theta parameters are wrong, we would be located at the random point on the shape. </a:t>
            </a:r>
          </a:p>
          <a:p>
            <a:endParaRPr lang="en-US" baseline="0" dirty="0"/>
          </a:p>
          <a:p>
            <a:r>
              <a:rPr lang="en-US" baseline="0" dirty="0"/>
              <a:t>When we are minimizing the mistake function, we should literally find the way from the point we are to the minimum of the function.</a:t>
            </a:r>
          </a:p>
          <a:p>
            <a:r>
              <a:rPr lang="en-US" baseline="0" dirty="0"/>
              <a:t>But how do we know where the minimum is?</a:t>
            </a:r>
          </a:p>
          <a:p>
            <a:endParaRPr lang="en-US" baseline="0" dirty="0"/>
          </a:p>
          <a:p>
            <a:r>
              <a:rPr lang="en-US" baseline="0" dirty="0"/>
              <a:t>First, we can find out the direction, where we should move from our point towards the minimum. </a:t>
            </a:r>
          </a:p>
          <a:p>
            <a:endParaRPr lang="en-US" baseline="0" dirty="0"/>
          </a:p>
          <a:p>
            <a:r>
              <a:rPr lang="en-US" baseline="0" dirty="0"/>
              <a:t>How can we find the direction? If we find the derivative of the mistake function at the point we are – it can be either positive or negative</a:t>
            </a:r>
          </a:p>
          <a:p>
            <a:r>
              <a:rPr lang="en-US" baseline="0" dirty="0"/>
              <a:t>Positive means that the tangent looks that way and minimum is on the left, so we should move left.. If it’s negative, it means minimum is on the right and we should go right</a:t>
            </a:r>
          </a:p>
          <a:p>
            <a:endParaRPr lang="en-US" baseline="0" dirty="0"/>
          </a:p>
          <a:p>
            <a:r>
              <a:rPr lang="en-US" baseline="0" dirty="0"/>
              <a:t>In addition to the direction of moving towards the minimum we should define the learning rate, that is the size of the step we are making. </a:t>
            </a:r>
          </a:p>
          <a:p>
            <a:r>
              <a:rPr lang="en-US" baseline="0" dirty="0"/>
              <a:t>If the step is too big then we can </a:t>
            </a:r>
            <a:r>
              <a:rPr lang="en-US" baseline="0" dirty="0" err="1"/>
              <a:t>overjump</a:t>
            </a:r>
            <a:r>
              <a:rPr lang="en-US" baseline="0" dirty="0"/>
              <a:t> the minimum. If it’s too small we may learn very </a:t>
            </a:r>
            <a:r>
              <a:rPr lang="en-US" baseline="0" dirty="0" err="1"/>
              <a:t>very</a:t>
            </a:r>
            <a:r>
              <a:rPr lang="en-US" baseline="0" dirty="0"/>
              <a:t> slowly. </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39</a:t>
            </a:fld>
            <a:endParaRPr lang="ru-RU"/>
          </a:p>
        </p:txBody>
      </p:sp>
    </p:spTree>
    <p:extLst>
      <p:ext uri="{BB962C8B-B14F-4D97-AF65-F5344CB8AC3E}">
        <p14:creationId xmlns:p14="http://schemas.microsoft.com/office/powerpoint/2010/main" val="3988667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a:p>
            <a:endParaRPr lang="en-US" dirty="0"/>
          </a:p>
          <a:p>
            <a:r>
              <a:rPr lang="en-US" dirty="0"/>
              <a:t>Output is not a number from some continuous</a:t>
            </a:r>
            <a:r>
              <a:rPr lang="en-US" baseline="0" dirty="0"/>
              <a:t> range – output is the category (black or white, yes or no)</a:t>
            </a:r>
          </a:p>
          <a:p>
            <a:endParaRPr lang="en-US" baseline="0" dirty="0"/>
          </a:p>
          <a:p>
            <a:r>
              <a:rPr lang="en-US" baseline="0" dirty="0"/>
              <a:t>Logistic regression is a classification algorithm that may have only two categories on the output, so it’s binary classification</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63</a:t>
            </a:fld>
            <a:endParaRPr lang="ru-RU"/>
          </a:p>
        </p:txBody>
      </p:sp>
    </p:spTree>
    <p:extLst>
      <p:ext uri="{BB962C8B-B14F-4D97-AF65-F5344CB8AC3E}">
        <p14:creationId xmlns:p14="http://schemas.microsoft.com/office/powerpoint/2010/main" val="293661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a:t>
            </a:r>
            <a:r>
              <a:rPr lang="en-US" dirty="0" err="1"/>
              <a:t>likelyhood</a:t>
            </a:r>
            <a:endParaRPr lang="en-IN" dirty="0"/>
          </a:p>
        </p:txBody>
      </p:sp>
      <p:sp>
        <p:nvSpPr>
          <p:cNvPr id="4" name="Slide Number Placeholder 3"/>
          <p:cNvSpPr>
            <a:spLocks noGrp="1"/>
          </p:cNvSpPr>
          <p:nvPr>
            <p:ph type="sldNum" sz="quarter" idx="5"/>
          </p:nvPr>
        </p:nvSpPr>
        <p:spPr/>
        <p:txBody>
          <a:bodyPr/>
          <a:lstStyle/>
          <a:p>
            <a:fld id="{9F7B548F-B8AA-4CC1-8C2B-6EF4C84A3C66}" type="slidenum">
              <a:rPr lang="en-IN" smtClean="0"/>
              <a:t>64</a:t>
            </a:fld>
            <a:endParaRPr lang="en-IN"/>
          </a:p>
        </p:txBody>
      </p:sp>
    </p:spTree>
    <p:extLst>
      <p:ext uri="{BB962C8B-B14F-4D97-AF65-F5344CB8AC3E}">
        <p14:creationId xmlns:p14="http://schemas.microsoft.com/office/powerpoint/2010/main" val="148761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also have our guess or hypothesis function, that is different here.</a:t>
            </a:r>
          </a:p>
          <a:p>
            <a:endParaRPr lang="en-US" baseline="0" dirty="0"/>
          </a:p>
          <a:p>
            <a:r>
              <a:rPr lang="en-US" baseline="0" dirty="0"/>
              <a:t>In the simplest Linear Regression it was a line, here as the outcome is categorical we have the guess function that outputs the estimated probability that the output would be equal to one for  the given set of inputs.</a:t>
            </a:r>
          </a:p>
          <a:p>
            <a:endParaRPr lang="en-US" baseline="0" dirty="0"/>
          </a:p>
          <a:p>
            <a:r>
              <a:rPr lang="en-US" baseline="0" dirty="0"/>
              <a:t>This function is called sigmoid or logistics function.</a:t>
            </a:r>
          </a:p>
          <a:p>
            <a:endParaRPr lang="en-US" baseline="0" dirty="0"/>
          </a:p>
          <a:p>
            <a:r>
              <a:rPr lang="en-US" baseline="0" dirty="0"/>
              <a:t>And here we also have the set of random theta parameters or weights, that are located in the degree of e at the bottom part of the equation.</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70</a:t>
            </a:fld>
            <a:endParaRPr lang="ru-RU"/>
          </a:p>
        </p:txBody>
      </p:sp>
    </p:spTree>
    <p:extLst>
      <p:ext uri="{BB962C8B-B14F-4D97-AF65-F5344CB8AC3E}">
        <p14:creationId xmlns:p14="http://schemas.microsoft.com/office/powerpoint/2010/main" val="2345256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B54D188-C8FE-4B59-BEA2-EAA61ABB0C90}" type="slidenum">
              <a:rPr lang="en-US" altLang="en-US"/>
              <a:pPr eaLnBrk="1" hangingPunct="1"/>
              <a:t>71</a:t>
            </a:fld>
            <a:endParaRPr lang="en-US" alt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9217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mistake function here for</a:t>
            </a:r>
            <a:r>
              <a:rPr lang="en-US" baseline="0" dirty="0"/>
              <a:t> each training sample can be divided into two parts.</a:t>
            </a:r>
          </a:p>
          <a:p>
            <a:endParaRPr lang="en-US" baseline="0" dirty="0"/>
          </a:p>
          <a:p>
            <a:r>
              <a:rPr lang="en-US" baseline="0" dirty="0"/>
              <a:t>As out outcome can be either one category or another category, so either 0 or 1 ….</a:t>
            </a:r>
          </a:p>
          <a:p>
            <a:endParaRPr lang="en-US" baseline="0" dirty="0"/>
          </a:p>
          <a:p>
            <a:r>
              <a:rPr lang="en-US" baseline="0" dirty="0"/>
              <a:t>…. Then, if the real outcome for the data sample of predictors is really 1, and our guess function outputs 0 – then the mistake should grow when the guess decreases</a:t>
            </a:r>
          </a:p>
          <a:p>
            <a:endParaRPr lang="en-US" baseline="0" dirty="0"/>
          </a:p>
          <a:p>
            <a:r>
              <a:rPr lang="en-US" baseline="0" dirty="0"/>
              <a:t>… if the real outcome is 0, and our guess is 1, which is wrong.. Then out mistake should increase as our guess value increases.</a:t>
            </a:r>
          </a:p>
          <a:p>
            <a:endParaRPr lang="en-US" baseline="0" dirty="0"/>
          </a:p>
          <a:p>
            <a:r>
              <a:rPr lang="en-US" baseline="0" dirty="0"/>
              <a:t>That is the mistake function for separate data samples</a:t>
            </a:r>
          </a:p>
          <a:p>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72</a:t>
            </a:fld>
            <a:endParaRPr lang="ru-RU"/>
          </a:p>
        </p:txBody>
      </p:sp>
    </p:spTree>
    <p:extLst>
      <p:ext uri="{BB962C8B-B14F-4D97-AF65-F5344CB8AC3E}">
        <p14:creationId xmlns:p14="http://schemas.microsoft.com/office/powerpoint/2010/main" val="412319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8916"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E44A9B-0BB7-4DB0-A57F-B64D97374AEC}" type="slidenum">
              <a:rPr lang="en-US" altLang="en-US">
                <a:solidFill>
                  <a:srgbClr val="000000"/>
                </a:solidFill>
                <a:latin typeface="Calibri" panose="020F0502020204030204" pitchFamily="34" charset="0"/>
              </a:rPr>
              <a:pPr eaLnBrk="1" hangingPunct="1"/>
              <a:t>4</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521483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http://www.aiaccess.net/English/Glossaries/GlosMod/e_gm_bias_variance.htm</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6EBFA3-D6E8-4C1C-9932-49EEFF26AE6A}" type="slidenum">
              <a:rPr lang="en-US" altLang="en-US">
                <a:solidFill>
                  <a:srgbClr val="000000"/>
                </a:solidFill>
                <a:latin typeface="Calibri" panose="020F0502020204030204" pitchFamily="34" charset="0"/>
              </a:rPr>
              <a:pPr eaLnBrk="1" hangingPunct="1"/>
              <a:t>5</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39963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85417E1-5D50-44B5-A71E-9BEB2D59E9BF}" type="slidenum">
              <a:rPr lang="en-US" altLang="en-US">
                <a:solidFill>
                  <a:srgbClr val="000000"/>
                </a:solidFill>
                <a:latin typeface="Calibri" panose="020F0502020204030204" pitchFamily="34" charset="0"/>
              </a:rPr>
              <a:pPr eaLnBrk="1" hangingPunct="1"/>
              <a:t>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669438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Note: these figures don’t work in pdf</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38761F4-381E-4713-B3B4-32E340567884}" type="slidenum">
              <a:rPr lang="en-US" altLang="en-US">
                <a:solidFill>
                  <a:srgbClr val="000000"/>
                </a:solidFill>
                <a:latin typeface="Calibri" panose="020F0502020204030204" pitchFamily="34" charset="0"/>
              </a:rPr>
              <a:pPr eaLnBrk="1" hangingPunct="1"/>
              <a:t>9</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84661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847741-0505-49A2-8B86-1B719F633C20}" type="slidenum">
              <a:rPr lang="en-US" altLang="en-US">
                <a:solidFill>
                  <a:srgbClr val="000000"/>
                </a:solidFill>
                <a:latin typeface="Calibri" panose="020F0502020204030204" pitchFamily="34" charset="0"/>
              </a:rPr>
              <a:pPr eaLnBrk="1" hangingPunct="1"/>
              <a:t>10</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1661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simpler classifier or regularization could increase bias and lead to more error.</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BB48329-63EA-4249-AB1E-390C42E41510}" type="slidenum">
              <a:rPr lang="en-US" altLang="en-US">
                <a:solidFill>
                  <a:srgbClr val="000000"/>
                </a:solidFill>
                <a:latin typeface="Calibri" panose="020F0502020204030204" pitchFamily="34" charset="0"/>
              </a:rPr>
              <a:pPr eaLnBrk="1" hangingPunct="1"/>
              <a:t>13</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64360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465654-1F4C-4D8C-A8CF-FF811386380D}" type="slidenum">
              <a:rPr lang="en-US" altLang="en-US">
                <a:solidFill>
                  <a:srgbClr val="000000"/>
                </a:solidFill>
                <a:latin typeface="Calibri" panose="020F0502020204030204" pitchFamily="34" charset="0"/>
              </a:rPr>
              <a:pPr eaLnBrk="1" hangingPunct="1"/>
              <a:t>15</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849834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382982-158B-4736-B313-7E91B535F0DE}" type="slidenum">
              <a:rPr lang="en-US" altLang="en-US">
                <a:solidFill>
                  <a:srgbClr val="000000"/>
                </a:solidFill>
                <a:latin typeface="Calibri" panose="020F0502020204030204" pitchFamily="34" charset="0"/>
              </a:rPr>
              <a:pPr eaLnBrk="1" hangingPunct="1"/>
              <a:t>16</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017350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268488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12539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1474943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6" name="Rectangle 6"/>
          <p:cNvSpPr>
            <a:spLocks noGrp="1" noChangeArrowheads="1"/>
          </p:cNvSpPr>
          <p:nvPr>
            <p:ph type="sldNum" sz="quarter" idx="11"/>
          </p:nvPr>
        </p:nvSpPr>
        <p:spPr>
          <a:ln/>
        </p:spPr>
        <p:txBody>
          <a:bodyPr/>
          <a:lstStyle>
            <a:lvl1pPr>
              <a:defRPr/>
            </a:lvl1pPr>
          </a:lstStyle>
          <a:p>
            <a:pPr>
              <a:defRPr/>
            </a:pPr>
            <a:fld id="{88E20396-2B9B-42EE-B9FB-368FC95DF54E}" type="slidenum">
              <a:rPr lang="en-US" altLang="en-US"/>
              <a:pPr>
                <a:defRPr/>
              </a:pPr>
              <a:t>‹#›</a:t>
            </a:fld>
            <a:endParaRPr lang="en-US" altLang="en-US"/>
          </a:p>
        </p:txBody>
      </p:sp>
    </p:spTree>
    <p:extLst>
      <p:ext uri="{BB962C8B-B14F-4D97-AF65-F5344CB8AC3E}">
        <p14:creationId xmlns:p14="http://schemas.microsoft.com/office/powerpoint/2010/main" val="112710547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endParaRPr lang="en-SG"/>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quarter" idx="2"/>
          </p:nvPr>
        </p:nvSpPr>
        <p:spPr>
          <a:xfrm>
            <a:off x="6197600" y="1719264"/>
            <a:ext cx="5384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Content Placeholder 4"/>
          <p:cNvSpPr>
            <a:spLocks noGrp="1"/>
          </p:cNvSpPr>
          <p:nvPr>
            <p:ph sz="quarter" idx="3"/>
          </p:nvPr>
        </p:nvSpPr>
        <p:spPr>
          <a:xfrm>
            <a:off x="6197600" y="4000501"/>
            <a:ext cx="5384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7"/>
          <p:cNvSpPr>
            <a:spLocks noGrp="1" noChangeArrowheads="1"/>
          </p:cNvSpPr>
          <p:nvPr>
            <p:ph type="sldNum" sz="quarter" idx="12"/>
          </p:nvPr>
        </p:nvSpPr>
        <p:spPr>
          <a:ln/>
        </p:spPr>
        <p:txBody>
          <a:bodyPr/>
          <a:lstStyle>
            <a:lvl1pPr>
              <a:defRPr/>
            </a:lvl1pPr>
          </a:lstStyle>
          <a:p>
            <a:fld id="{F3EE14DF-5ED8-4C8F-974B-FD5BF00BB1B6}" type="slidenum">
              <a:rPr lang="en-US" altLang="en-US"/>
              <a:pPr/>
              <a:t>‹#›</a:t>
            </a:fld>
            <a:endParaRPr lang="en-US" altLang="en-US"/>
          </a:p>
        </p:txBody>
      </p:sp>
    </p:spTree>
    <p:extLst>
      <p:ext uri="{BB962C8B-B14F-4D97-AF65-F5344CB8AC3E}">
        <p14:creationId xmlns:p14="http://schemas.microsoft.com/office/powerpoint/2010/main" val="404934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1115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7822E2-6069-4694-B6EC-C45122F197F3}"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43346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87822E2-6069-4694-B6EC-C45122F197F3}"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2077251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87822E2-6069-4694-B6EC-C45122F197F3}" type="datetimeFigureOut">
              <a:rPr lang="en-IN" smtClean="0"/>
              <a:t>12-05-2024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53079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87822E2-6069-4694-B6EC-C45122F197F3}" type="datetimeFigureOut">
              <a:rPr lang="en-IN" smtClean="0"/>
              <a:t>12-05-2024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10744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7822E2-6069-4694-B6EC-C45122F197F3}" type="datetimeFigureOut">
              <a:rPr lang="en-IN" smtClean="0"/>
              <a:t>12-05-2024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167383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7822E2-6069-4694-B6EC-C45122F197F3}"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154879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7822E2-6069-4694-B6EC-C45122F197F3}"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436052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822E2-6069-4694-B6EC-C45122F197F3}" type="datetimeFigureOut">
              <a:rPr lang="en-IN" smtClean="0"/>
              <a:t>12-05-2024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B6B2E-15CE-4444-88A6-6A4111B266EB}" type="slidenum">
              <a:rPr lang="en-IN" smtClean="0"/>
              <a:t>‹#›</a:t>
            </a:fld>
            <a:endParaRPr lang="en-IN"/>
          </a:p>
        </p:txBody>
      </p:sp>
    </p:spTree>
    <p:extLst>
      <p:ext uri="{BB962C8B-B14F-4D97-AF65-F5344CB8AC3E}">
        <p14:creationId xmlns:p14="http://schemas.microsoft.com/office/powerpoint/2010/main" val="303228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0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oleObject" Target="../embeddings/oleObject3.bin"/><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em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builtin.com/data-science/model-fi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hyperlink" Target="https://theaisummer.com/optimizatio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wmf"/></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archive.ics.uci.edu/ml/datasets/Optical+Recognition+of+Handwritten+Digit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en.wikipedia.org/wiki/Partition_of_a_set" TargetMode="External"/><Relationship Id="rId2" Type="http://schemas.openxmlformats.org/officeDocument/2006/relationships/hyperlink" Target="http://en.wikipedia.org/wiki/Statistical_classification" TargetMode="External"/><Relationship Id="rId1" Type="http://schemas.openxmlformats.org/officeDocument/2006/relationships/slideLayout" Target="../slideLayouts/slideLayout2.xml"/><Relationship Id="rId6" Type="http://schemas.openxmlformats.org/officeDocument/2006/relationships/hyperlink" Target="http://en.wikipedia.org/wiki/Metric_(mathematics)" TargetMode="External"/><Relationship Id="rId5" Type="http://schemas.openxmlformats.org/officeDocument/2006/relationships/hyperlink" Target="http://en.wikipedia.org/wiki/Subset" TargetMode="External"/><Relationship Id="rId4" Type="http://schemas.openxmlformats.org/officeDocument/2006/relationships/hyperlink" Target="http://en.wikipedia.org/wiki/Data_set"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people.revoledu.com/kardi/tutorial/Similarity/index.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Essential Concepts in ML</a:t>
            </a:r>
          </a:p>
        </p:txBody>
      </p:sp>
      <p:sp>
        <p:nvSpPr>
          <p:cNvPr id="3" name="Subtitle 2"/>
          <p:cNvSpPr>
            <a:spLocks noGrp="1"/>
          </p:cNvSpPr>
          <p:nvPr>
            <p:ph type="subTitle" idx="1"/>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2486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a:t>Effect of Training Size</a:t>
            </a:r>
          </a:p>
        </p:txBody>
      </p:sp>
      <p:sp>
        <p:nvSpPr>
          <p:cNvPr id="10" name="Freeform 9"/>
          <p:cNvSpPr/>
          <p:nvPr/>
        </p:nvSpPr>
        <p:spPr>
          <a:xfrm>
            <a:off x="3452814" y="3644901"/>
            <a:ext cx="4384675" cy="1349375"/>
          </a:xfrm>
          <a:custGeom>
            <a:avLst/>
            <a:gdLst>
              <a:gd name="connsiteX0" fmla="*/ 0 w 4384110"/>
              <a:gd name="connsiteY0" fmla="*/ 0 h 1349049"/>
              <a:gd name="connsiteX1" fmla="*/ 25052 w 4384110"/>
              <a:gd name="connsiteY1" fmla="*/ 112734 h 1349049"/>
              <a:gd name="connsiteX2" fmla="*/ 75156 w 4384110"/>
              <a:gd name="connsiteY2" fmla="*/ 187890 h 1349049"/>
              <a:gd name="connsiteX3" fmla="*/ 112734 w 4384110"/>
              <a:gd name="connsiteY3" fmla="*/ 212942 h 1349049"/>
              <a:gd name="connsiteX4" fmla="*/ 137787 w 4384110"/>
              <a:gd name="connsiteY4" fmla="*/ 237994 h 1349049"/>
              <a:gd name="connsiteX5" fmla="*/ 212943 w 4384110"/>
              <a:gd name="connsiteY5" fmla="*/ 263047 h 1349049"/>
              <a:gd name="connsiteX6" fmla="*/ 250521 w 4384110"/>
              <a:gd name="connsiteY6" fmla="*/ 275573 h 1349049"/>
              <a:gd name="connsiteX7" fmla="*/ 275573 w 4384110"/>
              <a:gd name="connsiteY7" fmla="*/ 313151 h 1349049"/>
              <a:gd name="connsiteX8" fmla="*/ 313151 w 4384110"/>
              <a:gd name="connsiteY8" fmla="*/ 325677 h 1349049"/>
              <a:gd name="connsiteX9" fmla="*/ 350729 w 4384110"/>
              <a:gd name="connsiteY9" fmla="*/ 350729 h 1349049"/>
              <a:gd name="connsiteX10" fmla="*/ 425885 w 4384110"/>
              <a:gd name="connsiteY10" fmla="*/ 375781 h 1349049"/>
              <a:gd name="connsiteX11" fmla="*/ 463463 w 4384110"/>
              <a:gd name="connsiteY11" fmla="*/ 388307 h 1349049"/>
              <a:gd name="connsiteX12" fmla="*/ 513567 w 4384110"/>
              <a:gd name="connsiteY12" fmla="*/ 400833 h 1349049"/>
              <a:gd name="connsiteX13" fmla="*/ 563671 w 4384110"/>
              <a:gd name="connsiteY13" fmla="*/ 425885 h 1349049"/>
              <a:gd name="connsiteX14" fmla="*/ 651354 w 4384110"/>
              <a:gd name="connsiteY14" fmla="*/ 450937 h 1349049"/>
              <a:gd name="connsiteX15" fmla="*/ 688932 w 4384110"/>
              <a:gd name="connsiteY15" fmla="*/ 475989 h 1349049"/>
              <a:gd name="connsiteX16" fmla="*/ 776614 w 4384110"/>
              <a:gd name="connsiteY16" fmla="*/ 501041 h 1349049"/>
              <a:gd name="connsiteX17" fmla="*/ 814192 w 4384110"/>
              <a:gd name="connsiteY17" fmla="*/ 526093 h 1349049"/>
              <a:gd name="connsiteX18" fmla="*/ 939452 w 4384110"/>
              <a:gd name="connsiteY18" fmla="*/ 563671 h 1349049"/>
              <a:gd name="connsiteX19" fmla="*/ 977030 w 4384110"/>
              <a:gd name="connsiteY19" fmla="*/ 588723 h 1349049"/>
              <a:gd name="connsiteX20" fmla="*/ 1064713 w 4384110"/>
              <a:gd name="connsiteY20" fmla="*/ 613775 h 1349049"/>
              <a:gd name="connsiteX21" fmla="*/ 1139869 w 4384110"/>
              <a:gd name="connsiteY21" fmla="*/ 638827 h 1349049"/>
              <a:gd name="connsiteX22" fmla="*/ 1177447 w 4384110"/>
              <a:gd name="connsiteY22" fmla="*/ 651353 h 1349049"/>
              <a:gd name="connsiteX23" fmla="*/ 1215025 w 4384110"/>
              <a:gd name="connsiteY23" fmla="*/ 676405 h 1349049"/>
              <a:gd name="connsiteX24" fmla="*/ 1277655 w 4384110"/>
              <a:gd name="connsiteY24" fmla="*/ 688931 h 1349049"/>
              <a:gd name="connsiteX25" fmla="*/ 1315233 w 4384110"/>
              <a:gd name="connsiteY25" fmla="*/ 713984 h 1349049"/>
              <a:gd name="connsiteX26" fmla="*/ 1402915 w 4384110"/>
              <a:gd name="connsiteY26" fmla="*/ 739036 h 1349049"/>
              <a:gd name="connsiteX27" fmla="*/ 1478071 w 4384110"/>
              <a:gd name="connsiteY27" fmla="*/ 789140 h 1349049"/>
              <a:gd name="connsiteX28" fmla="*/ 1515650 w 4384110"/>
              <a:gd name="connsiteY28" fmla="*/ 814192 h 1349049"/>
              <a:gd name="connsiteX29" fmla="*/ 1665962 w 4384110"/>
              <a:gd name="connsiteY29" fmla="*/ 864296 h 1349049"/>
              <a:gd name="connsiteX30" fmla="*/ 1703540 w 4384110"/>
              <a:gd name="connsiteY30" fmla="*/ 876822 h 1349049"/>
              <a:gd name="connsiteX31" fmla="*/ 1741118 w 4384110"/>
              <a:gd name="connsiteY31" fmla="*/ 889348 h 1349049"/>
              <a:gd name="connsiteX32" fmla="*/ 1853852 w 4384110"/>
              <a:gd name="connsiteY32" fmla="*/ 951978 h 1349049"/>
              <a:gd name="connsiteX33" fmla="*/ 1891430 w 4384110"/>
              <a:gd name="connsiteY33" fmla="*/ 977030 h 1349049"/>
              <a:gd name="connsiteX34" fmla="*/ 1929008 w 4384110"/>
              <a:gd name="connsiteY34" fmla="*/ 1014608 h 1349049"/>
              <a:gd name="connsiteX35" fmla="*/ 2004165 w 4384110"/>
              <a:gd name="connsiteY35" fmla="*/ 1039660 h 1349049"/>
              <a:gd name="connsiteX36" fmla="*/ 2041743 w 4384110"/>
              <a:gd name="connsiteY36" fmla="*/ 1052186 h 1349049"/>
              <a:gd name="connsiteX37" fmla="*/ 2718148 w 4384110"/>
              <a:gd name="connsiteY37" fmla="*/ 1077238 h 1349049"/>
              <a:gd name="connsiteX38" fmla="*/ 2956143 w 4384110"/>
              <a:gd name="connsiteY38" fmla="*/ 1102290 h 1349049"/>
              <a:gd name="connsiteX39" fmla="*/ 3018773 w 4384110"/>
              <a:gd name="connsiteY39" fmla="*/ 1114816 h 1349049"/>
              <a:gd name="connsiteX40" fmla="*/ 3081403 w 4384110"/>
              <a:gd name="connsiteY40" fmla="*/ 1152394 h 1349049"/>
              <a:gd name="connsiteX41" fmla="*/ 3331924 w 4384110"/>
              <a:gd name="connsiteY41" fmla="*/ 1189973 h 1349049"/>
              <a:gd name="connsiteX42" fmla="*/ 3457184 w 4384110"/>
              <a:gd name="connsiteY42" fmla="*/ 1215025 h 1349049"/>
              <a:gd name="connsiteX43" fmla="*/ 3507288 w 4384110"/>
              <a:gd name="connsiteY43" fmla="*/ 1227551 h 1349049"/>
              <a:gd name="connsiteX44" fmla="*/ 3620022 w 4384110"/>
              <a:gd name="connsiteY44" fmla="*/ 1240077 h 1349049"/>
              <a:gd name="connsiteX45" fmla="*/ 3657600 w 4384110"/>
              <a:gd name="connsiteY45" fmla="*/ 1252603 h 1349049"/>
              <a:gd name="connsiteX46" fmla="*/ 4296428 w 4384110"/>
              <a:gd name="connsiteY46" fmla="*/ 1277655 h 1349049"/>
              <a:gd name="connsiteX47" fmla="*/ 4384110 w 4384110"/>
              <a:gd name="connsiteY47" fmla="*/ 1315233 h 134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384110" h="1349049">
                <a:moveTo>
                  <a:pt x="0" y="0"/>
                </a:moveTo>
                <a:cubicBezTo>
                  <a:pt x="3399" y="20392"/>
                  <a:pt x="10368" y="86303"/>
                  <a:pt x="25052" y="112734"/>
                </a:cubicBezTo>
                <a:cubicBezTo>
                  <a:pt x="39674" y="139054"/>
                  <a:pt x="50104" y="171189"/>
                  <a:pt x="75156" y="187890"/>
                </a:cubicBezTo>
                <a:cubicBezTo>
                  <a:pt x="87682" y="196241"/>
                  <a:pt x="100978" y="203538"/>
                  <a:pt x="112734" y="212942"/>
                </a:cubicBezTo>
                <a:cubicBezTo>
                  <a:pt x="121956" y="220319"/>
                  <a:pt x="127224" y="232712"/>
                  <a:pt x="137787" y="237994"/>
                </a:cubicBezTo>
                <a:cubicBezTo>
                  <a:pt x="161406" y="249804"/>
                  <a:pt x="187891" y="254696"/>
                  <a:pt x="212943" y="263047"/>
                </a:cubicBezTo>
                <a:lnTo>
                  <a:pt x="250521" y="275573"/>
                </a:lnTo>
                <a:cubicBezTo>
                  <a:pt x="258872" y="288099"/>
                  <a:pt x="263818" y="303747"/>
                  <a:pt x="275573" y="313151"/>
                </a:cubicBezTo>
                <a:cubicBezTo>
                  <a:pt x="285883" y="321399"/>
                  <a:pt x="301341" y="319772"/>
                  <a:pt x="313151" y="325677"/>
                </a:cubicBezTo>
                <a:cubicBezTo>
                  <a:pt x="326616" y="332410"/>
                  <a:pt x="336972" y="344615"/>
                  <a:pt x="350729" y="350729"/>
                </a:cubicBezTo>
                <a:cubicBezTo>
                  <a:pt x="374860" y="361454"/>
                  <a:pt x="400833" y="367430"/>
                  <a:pt x="425885" y="375781"/>
                </a:cubicBezTo>
                <a:cubicBezTo>
                  <a:pt x="438411" y="379956"/>
                  <a:pt x="450654" y="385105"/>
                  <a:pt x="463463" y="388307"/>
                </a:cubicBezTo>
                <a:cubicBezTo>
                  <a:pt x="480164" y="392482"/>
                  <a:pt x="497448" y="394788"/>
                  <a:pt x="513567" y="400833"/>
                </a:cubicBezTo>
                <a:cubicBezTo>
                  <a:pt x="531051" y="407389"/>
                  <a:pt x="546508" y="418530"/>
                  <a:pt x="563671" y="425885"/>
                </a:cubicBezTo>
                <a:cubicBezTo>
                  <a:pt x="588827" y="436666"/>
                  <a:pt x="625931" y="444581"/>
                  <a:pt x="651354" y="450937"/>
                </a:cubicBezTo>
                <a:cubicBezTo>
                  <a:pt x="663880" y="459288"/>
                  <a:pt x="675467" y="469256"/>
                  <a:pt x="688932" y="475989"/>
                </a:cubicBezTo>
                <a:cubicBezTo>
                  <a:pt x="706902" y="484974"/>
                  <a:pt x="760561" y="497028"/>
                  <a:pt x="776614" y="501041"/>
                </a:cubicBezTo>
                <a:cubicBezTo>
                  <a:pt x="789140" y="509392"/>
                  <a:pt x="800355" y="520163"/>
                  <a:pt x="814192" y="526093"/>
                </a:cubicBezTo>
                <a:cubicBezTo>
                  <a:pt x="863207" y="547099"/>
                  <a:pt x="888932" y="529991"/>
                  <a:pt x="939452" y="563671"/>
                </a:cubicBezTo>
                <a:cubicBezTo>
                  <a:pt x="951978" y="572022"/>
                  <a:pt x="963565" y="581990"/>
                  <a:pt x="977030" y="588723"/>
                </a:cubicBezTo>
                <a:cubicBezTo>
                  <a:pt x="998079" y="599248"/>
                  <a:pt x="1044645" y="607755"/>
                  <a:pt x="1064713" y="613775"/>
                </a:cubicBezTo>
                <a:cubicBezTo>
                  <a:pt x="1090006" y="621363"/>
                  <a:pt x="1114817" y="630476"/>
                  <a:pt x="1139869" y="638827"/>
                </a:cubicBezTo>
                <a:cubicBezTo>
                  <a:pt x="1152395" y="643002"/>
                  <a:pt x="1166461" y="644029"/>
                  <a:pt x="1177447" y="651353"/>
                </a:cubicBezTo>
                <a:cubicBezTo>
                  <a:pt x="1189973" y="659704"/>
                  <a:pt x="1200929" y="671119"/>
                  <a:pt x="1215025" y="676405"/>
                </a:cubicBezTo>
                <a:cubicBezTo>
                  <a:pt x="1234960" y="683880"/>
                  <a:pt x="1256778" y="684756"/>
                  <a:pt x="1277655" y="688931"/>
                </a:cubicBezTo>
                <a:cubicBezTo>
                  <a:pt x="1290181" y="697282"/>
                  <a:pt x="1301396" y="708054"/>
                  <a:pt x="1315233" y="713984"/>
                </a:cubicBezTo>
                <a:cubicBezTo>
                  <a:pt x="1343613" y="726147"/>
                  <a:pt x="1375491" y="723800"/>
                  <a:pt x="1402915" y="739036"/>
                </a:cubicBezTo>
                <a:cubicBezTo>
                  <a:pt x="1429235" y="753658"/>
                  <a:pt x="1453019" y="772439"/>
                  <a:pt x="1478071" y="789140"/>
                </a:cubicBezTo>
                <a:cubicBezTo>
                  <a:pt x="1490597" y="797491"/>
                  <a:pt x="1501368" y="809431"/>
                  <a:pt x="1515650" y="814192"/>
                </a:cubicBezTo>
                <a:lnTo>
                  <a:pt x="1665962" y="864296"/>
                </a:lnTo>
                <a:lnTo>
                  <a:pt x="1703540" y="876822"/>
                </a:lnTo>
                <a:cubicBezTo>
                  <a:pt x="1716066" y="880997"/>
                  <a:pt x="1730132" y="882024"/>
                  <a:pt x="1741118" y="889348"/>
                </a:cubicBezTo>
                <a:cubicBezTo>
                  <a:pt x="1825817" y="945814"/>
                  <a:pt x="1720920" y="878127"/>
                  <a:pt x="1853852" y="951978"/>
                </a:cubicBezTo>
                <a:cubicBezTo>
                  <a:pt x="1867012" y="959289"/>
                  <a:pt x="1879865" y="967392"/>
                  <a:pt x="1891430" y="977030"/>
                </a:cubicBezTo>
                <a:cubicBezTo>
                  <a:pt x="1905039" y="988371"/>
                  <a:pt x="1913523" y="1006005"/>
                  <a:pt x="1929008" y="1014608"/>
                </a:cubicBezTo>
                <a:cubicBezTo>
                  <a:pt x="1952092" y="1027433"/>
                  <a:pt x="1979113" y="1031309"/>
                  <a:pt x="2004165" y="1039660"/>
                </a:cubicBezTo>
                <a:cubicBezTo>
                  <a:pt x="2016691" y="1043835"/>
                  <a:pt x="2028545" y="1051809"/>
                  <a:pt x="2041743" y="1052186"/>
                </a:cubicBezTo>
                <a:cubicBezTo>
                  <a:pt x="2559563" y="1066981"/>
                  <a:pt x="2334159" y="1057028"/>
                  <a:pt x="2718148" y="1077238"/>
                </a:cubicBezTo>
                <a:cubicBezTo>
                  <a:pt x="2825020" y="1112862"/>
                  <a:pt x="2713179" y="1079151"/>
                  <a:pt x="2956143" y="1102290"/>
                </a:cubicBezTo>
                <a:cubicBezTo>
                  <a:pt x="2977337" y="1104308"/>
                  <a:pt x="2997896" y="1110641"/>
                  <a:pt x="3018773" y="1114816"/>
                </a:cubicBezTo>
                <a:cubicBezTo>
                  <a:pt x="3039650" y="1127342"/>
                  <a:pt x="3059239" y="1142319"/>
                  <a:pt x="3081403" y="1152394"/>
                </a:cubicBezTo>
                <a:cubicBezTo>
                  <a:pt x="3170790" y="1193025"/>
                  <a:pt x="3222018" y="1182123"/>
                  <a:pt x="3331924" y="1189973"/>
                </a:cubicBezTo>
                <a:cubicBezTo>
                  <a:pt x="3373677" y="1198324"/>
                  <a:pt x="3415875" y="1204698"/>
                  <a:pt x="3457184" y="1215025"/>
                </a:cubicBezTo>
                <a:cubicBezTo>
                  <a:pt x="3473885" y="1219200"/>
                  <a:pt x="3490273" y="1224933"/>
                  <a:pt x="3507288" y="1227551"/>
                </a:cubicBezTo>
                <a:cubicBezTo>
                  <a:pt x="3544658" y="1233300"/>
                  <a:pt x="3582444" y="1235902"/>
                  <a:pt x="3620022" y="1240077"/>
                </a:cubicBezTo>
                <a:cubicBezTo>
                  <a:pt x="3632548" y="1244252"/>
                  <a:pt x="3644417" y="1251871"/>
                  <a:pt x="3657600" y="1252603"/>
                </a:cubicBezTo>
                <a:cubicBezTo>
                  <a:pt x="3870378" y="1264424"/>
                  <a:pt x="4296428" y="1277655"/>
                  <a:pt x="4296428" y="1277655"/>
                </a:cubicBezTo>
                <a:cubicBezTo>
                  <a:pt x="4376497" y="1331034"/>
                  <a:pt x="4350294" y="1349049"/>
                  <a:pt x="4384110" y="1315233"/>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1" name="Freeform 10"/>
          <p:cNvSpPr/>
          <p:nvPr/>
        </p:nvSpPr>
        <p:spPr>
          <a:xfrm>
            <a:off x="3440114" y="5308600"/>
            <a:ext cx="4371975" cy="541338"/>
          </a:xfrm>
          <a:custGeom>
            <a:avLst/>
            <a:gdLst>
              <a:gd name="connsiteX0" fmla="*/ 0 w 4371584"/>
              <a:gd name="connsiteY0" fmla="*/ 541208 h 541208"/>
              <a:gd name="connsiteX1" fmla="*/ 450937 w 4371584"/>
              <a:gd name="connsiteY1" fmla="*/ 528682 h 541208"/>
              <a:gd name="connsiteX2" fmla="*/ 563671 w 4371584"/>
              <a:gd name="connsiteY2" fmla="*/ 491104 h 541208"/>
              <a:gd name="connsiteX3" fmla="*/ 626302 w 4371584"/>
              <a:gd name="connsiteY3" fmla="*/ 478578 h 541208"/>
              <a:gd name="connsiteX4" fmla="*/ 776614 w 4371584"/>
              <a:gd name="connsiteY4" fmla="*/ 453526 h 541208"/>
              <a:gd name="connsiteX5" fmla="*/ 851770 w 4371584"/>
              <a:gd name="connsiteY5" fmla="*/ 415948 h 541208"/>
              <a:gd name="connsiteX6" fmla="*/ 889348 w 4371584"/>
              <a:gd name="connsiteY6" fmla="*/ 403421 h 541208"/>
              <a:gd name="connsiteX7" fmla="*/ 914400 w 4371584"/>
              <a:gd name="connsiteY7" fmla="*/ 365843 h 541208"/>
              <a:gd name="connsiteX8" fmla="*/ 951978 w 4371584"/>
              <a:gd name="connsiteY8" fmla="*/ 353317 h 541208"/>
              <a:gd name="connsiteX9" fmla="*/ 1052186 w 4371584"/>
              <a:gd name="connsiteY9" fmla="*/ 328265 h 541208"/>
              <a:gd name="connsiteX10" fmla="*/ 1177447 w 4371584"/>
              <a:gd name="connsiteY10" fmla="*/ 303213 h 541208"/>
              <a:gd name="connsiteX11" fmla="*/ 1778696 w 4371584"/>
              <a:gd name="connsiteY11" fmla="*/ 278161 h 541208"/>
              <a:gd name="connsiteX12" fmla="*/ 2167003 w 4371584"/>
              <a:gd name="connsiteY12" fmla="*/ 253109 h 541208"/>
              <a:gd name="connsiteX13" fmla="*/ 2217107 w 4371584"/>
              <a:gd name="connsiteY13" fmla="*/ 240583 h 541208"/>
              <a:gd name="connsiteX14" fmla="*/ 2342367 w 4371584"/>
              <a:gd name="connsiteY14" fmla="*/ 215531 h 541208"/>
              <a:gd name="connsiteX15" fmla="*/ 2392471 w 4371584"/>
              <a:gd name="connsiteY15" fmla="*/ 203005 h 541208"/>
              <a:gd name="connsiteX16" fmla="*/ 2592888 w 4371584"/>
              <a:gd name="connsiteY16" fmla="*/ 190479 h 541208"/>
              <a:gd name="connsiteX17" fmla="*/ 2680570 w 4371584"/>
              <a:gd name="connsiteY17" fmla="*/ 165427 h 541208"/>
              <a:gd name="connsiteX18" fmla="*/ 2743200 w 4371584"/>
              <a:gd name="connsiteY18" fmla="*/ 152901 h 541208"/>
              <a:gd name="connsiteX19" fmla="*/ 2793304 w 4371584"/>
              <a:gd name="connsiteY19" fmla="*/ 140375 h 541208"/>
              <a:gd name="connsiteX20" fmla="*/ 3068877 w 4371584"/>
              <a:gd name="connsiteY20" fmla="*/ 127849 h 541208"/>
              <a:gd name="connsiteX21" fmla="*/ 3519814 w 4371584"/>
              <a:gd name="connsiteY21" fmla="*/ 102797 h 541208"/>
              <a:gd name="connsiteX22" fmla="*/ 3807913 w 4371584"/>
              <a:gd name="connsiteY22" fmla="*/ 90271 h 541208"/>
              <a:gd name="connsiteX23" fmla="*/ 3945699 w 4371584"/>
              <a:gd name="connsiteY23" fmla="*/ 52693 h 541208"/>
              <a:gd name="connsiteX24" fmla="*/ 3983277 w 4371584"/>
              <a:gd name="connsiteY24" fmla="*/ 40167 h 541208"/>
              <a:gd name="connsiteX25" fmla="*/ 4221271 w 4371584"/>
              <a:gd name="connsiteY25" fmla="*/ 27641 h 541208"/>
              <a:gd name="connsiteX26" fmla="*/ 4271376 w 4371584"/>
              <a:gd name="connsiteY26" fmla="*/ 15115 h 541208"/>
              <a:gd name="connsiteX27" fmla="*/ 4308954 w 4371584"/>
              <a:gd name="connsiteY27" fmla="*/ 2589 h 541208"/>
              <a:gd name="connsiteX28" fmla="*/ 4371584 w 4371584"/>
              <a:gd name="connsiteY28" fmla="*/ 2589 h 5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71584" h="541208">
                <a:moveTo>
                  <a:pt x="0" y="541208"/>
                </a:moveTo>
                <a:cubicBezTo>
                  <a:pt x="150312" y="537033"/>
                  <a:pt x="300949" y="539395"/>
                  <a:pt x="450937" y="528682"/>
                </a:cubicBezTo>
                <a:cubicBezTo>
                  <a:pt x="489909" y="525898"/>
                  <a:pt x="525396" y="498759"/>
                  <a:pt x="563671" y="491104"/>
                </a:cubicBezTo>
                <a:cubicBezTo>
                  <a:pt x="584548" y="486929"/>
                  <a:pt x="605301" y="482078"/>
                  <a:pt x="626302" y="478578"/>
                </a:cubicBezTo>
                <a:cubicBezTo>
                  <a:pt x="689933" y="467973"/>
                  <a:pt x="717575" y="468286"/>
                  <a:pt x="776614" y="453526"/>
                </a:cubicBezTo>
                <a:cubicBezTo>
                  <a:pt x="839580" y="437784"/>
                  <a:pt x="790543" y="446562"/>
                  <a:pt x="851770" y="415948"/>
                </a:cubicBezTo>
                <a:cubicBezTo>
                  <a:pt x="863580" y="410043"/>
                  <a:pt x="876822" y="407597"/>
                  <a:pt x="889348" y="403421"/>
                </a:cubicBezTo>
                <a:cubicBezTo>
                  <a:pt x="897699" y="390895"/>
                  <a:pt x="902645" y="375247"/>
                  <a:pt x="914400" y="365843"/>
                </a:cubicBezTo>
                <a:cubicBezTo>
                  <a:pt x="924710" y="357595"/>
                  <a:pt x="939240" y="356791"/>
                  <a:pt x="951978" y="353317"/>
                </a:cubicBezTo>
                <a:cubicBezTo>
                  <a:pt x="985195" y="344258"/>
                  <a:pt x="1018424" y="335017"/>
                  <a:pt x="1052186" y="328265"/>
                </a:cubicBezTo>
                <a:lnTo>
                  <a:pt x="1177447" y="303213"/>
                </a:lnTo>
                <a:cubicBezTo>
                  <a:pt x="1416179" y="255467"/>
                  <a:pt x="1218781" y="291182"/>
                  <a:pt x="1778696" y="278161"/>
                </a:cubicBezTo>
                <a:cubicBezTo>
                  <a:pt x="1931317" y="227287"/>
                  <a:pt x="1767086" y="278104"/>
                  <a:pt x="2167003" y="253109"/>
                </a:cubicBezTo>
                <a:cubicBezTo>
                  <a:pt x="2184185" y="252035"/>
                  <a:pt x="2200274" y="244190"/>
                  <a:pt x="2217107" y="240583"/>
                </a:cubicBezTo>
                <a:cubicBezTo>
                  <a:pt x="2258742" y="231661"/>
                  <a:pt x="2301058" y="225858"/>
                  <a:pt x="2342367" y="215531"/>
                </a:cubicBezTo>
                <a:cubicBezTo>
                  <a:pt x="2359068" y="211356"/>
                  <a:pt x="2375341" y="204718"/>
                  <a:pt x="2392471" y="203005"/>
                </a:cubicBezTo>
                <a:cubicBezTo>
                  <a:pt x="2459075" y="196345"/>
                  <a:pt x="2526082" y="194654"/>
                  <a:pt x="2592888" y="190479"/>
                </a:cubicBezTo>
                <a:cubicBezTo>
                  <a:pt x="2634735" y="176530"/>
                  <a:pt x="2633385" y="175913"/>
                  <a:pt x="2680570" y="165427"/>
                </a:cubicBezTo>
                <a:cubicBezTo>
                  <a:pt x="2701353" y="160809"/>
                  <a:pt x="2722417" y="157519"/>
                  <a:pt x="2743200" y="152901"/>
                </a:cubicBezTo>
                <a:cubicBezTo>
                  <a:pt x="2760005" y="149166"/>
                  <a:pt x="2776139" y="141695"/>
                  <a:pt x="2793304" y="140375"/>
                </a:cubicBezTo>
                <a:cubicBezTo>
                  <a:pt x="2884986" y="133323"/>
                  <a:pt x="2977019" y="132024"/>
                  <a:pt x="3068877" y="127849"/>
                </a:cubicBezTo>
                <a:cubicBezTo>
                  <a:pt x="3237973" y="71484"/>
                  <a:pt x="3085502" y="118308"/>
                  <a:pt x="3519814" y="102797"/>
                </a:cubicBezTo>
                <a:lnTo>
                  <a:pt x="3807913" y="90271"/>
                </a:lnTo>
                <a:cubicBezTo>
                  <a:pt x="3896437" y="72566"/>
                  <a:pt x="3850345" y="84478"/>
                  <a:pt x="3945699" y="52693"/>
                </a:cubicBezTo>
                <a:cubicBezTo>
                  <a:pt x="3958225" y="48518"/>
                  <a:pt x="3970092" y="40861"/>
                  <a:pt x="3983277" y="40167"/>
                </a:cubicBezTo>
                <a:lnTo>
                  <a:pt x="4221271" y="27641"/>
                </a:lnTo>
                <a:cubicBezTo>
                  <a:pt x="4237973" y="23466"/>
                  <a:pt x="4254823" y="19844"/>
                  <a:pt x="4271376" y="15115"/>
                </a:cubicBezTo>
                <a:cubicBezTo>
                  <a:pt x="4284072" y="11488"/>
                  <a:pt x="4295852" y="4227"/>
                  <a:pt x="4308954" y="2589"/>
                </a:cubicBezTo>
                <a:cubicBezTo>
                  <a:pt x="4329669" y="0"/>
                  <a:pt x="4350707" y="2589"/>
                  <a:pt x="4371584" y="2589"/>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2" name="TextBox 11"/>
          <p:cNvSpPr txBox="1">
            <a:spLocks noChangeArrowheads="1"/>
          </p:cNvSpPr>
          <p:nvPr/>
        </p:nvSpPr>
        <p:spPr bwMode="auto">
          <a:xfrm>
            <a:off x="6781801" y="4354514"/>
            <a:ext cx="989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Testing</a:t>
            </a:r>
          </a:p>
        </p:txBody>
      </p:sp>
      <p:sp>
        <p:nvSpPr>
          <p:cNvPr id="13" name="TextBox 12"/>
          <p:cNvSpPr txBox="1">
            <a:spLocks noChangeArrowheads="1"/>
          </p:cNvSpPr>
          <p:nvPr/>
        </p:nvSpPr>
        <p:spPr bwMode="auto">
          <a:xfrm>
            <a:off x="6629401" y="5497514"/>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Training</a:t>
            </a:r>
          </a:p>
        </p:txBody>
      </p:sp>
      <p:cxnSp>
        <p:nvCxnSpPr>
          <p:cNvPr id="19" name="Straight Arrow Connector 18"/>
          <p:cNvCxnSpPr/>
          <p:nvPr/>
        </p:nvCxnSpPr>
        <p:spPr>
          <a:xfrm rot="5400000" flipH="1" flipV="1">
            <a:off x="3544094" y="4990306"/>
            <a:ext cx="1295400" cy="1588"/>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a:spLocks noChangeArrowheads="1"/>
          </p:cNvSpPr>
          <p:nvPr/>
        </p:nvSpPr>
        <p:spPr bwMode="auto">
          <a:xfrm>
            <a:off x="4267200" y="4800600"/>
            <a:ext cx="2249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Generalization Error</a:t>
            </a:r>
          </a:p>
        </p:txBody>
      </p:sp>
      <p:sp>
        <p:nvSpPr>
          <p:cNvPr id="15" name="Rectangle 14"/>
          <p:cNvSpPr/>
          <p:nvPr/>
        </p:nvSpPr>
        <p:spPr>
          <a:xfrm>
            <a:off x="3441700" y="5257800"/>
            <a:ext cx="6235700" cy="63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ectangle 16"/>
          <p:cNvSpPr/>
          <p:nvPr/>
        </p:nvSpPr>
        <p:spPr>
          <a:xfrm>
            <a:off x="3443288" y="3009900"/>
            <a:ext cx="62357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8619" name="Group 3"/>
          <p:cNvGrpSpPr>
            <a:grpSpLocks/>
          </p:cNvGrpSpPr>
          <p:nvPr/>
        </p:nvGrpSpPr>
        <p:grpSpPr bwMode="auto">
          <a:xfrm>
            <a:off x="3059114" y="2668588"/>
            <a:ext cx="4789487" cy="3568700"/>
            <a:chOff x="1535668" y="2667794"/>
            <a:chExt cx="4788932" cy="3568938"/>
          </a:xfrm>
        </p:grpSpPr>
        <p:cxnSp>
          <p:nvCxnSpPr>
            <p:cNvPr id="6" name="Straight Arrow Connector 5"/>
            <p:cNvCxnSpPr/>
            <p:nvPr/>
          </p:nvCxnSpPr>
          <p:spPr>
            <a:xfrm flipV="1">
              <a:off x="1905512" y="5866819"/>
              <a:ext cx="441908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623" name="TextBox 6"/>
            <p:cNvSpPr txBox="1">
              <a:spLocks noChangeArrowheads="1"/>
            </p:cNvSpPr>
            <p:nvPr/>
          </p:nvSpPr>
          <p:spPr bwMode="auto">
            <a:xfrm>
              <a:off x="2743200" y="5867400"/>
              <a:ext cx="3224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Number of Training Examples</a:t>
              </a:r>
            </a:p>
          </p:txBody>
        </p:sp>
        <p:sp>
          <p:nvSpPr>
            <p:cNvPr id="68624" name="TextBox 9"/>
            <p:cNvSpPr txBox="1">
              <a:spLocks noChangeArrowheads="1"/>
            </p:cNvSpPr>
            <p:nvPr/>
          </p:nvSpPr>
          <p:spPr bwMode="auto">
            <a:xfrm rot="-5400000">
              <a:off x="1371520" y="4141636"/>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Error</a:t>
              </a:r>
            </a:p>
          </p:txBody>
        </p:sp>
        <p:cxnSp>
          <p:nvCxnSpPr>
            <p:cNvPr id="5" name="Straight Arrow Connector 4"/>
            <p:cNvCxnSpPr/>
            <p:nvPr/>
          </p:nvCxnSpPr>
          <p:spPr>
            <a:xfrm rot="5400000" flipH="1" flipV="1">
              <a:off x="304413" y="4267307"/>
              <a:ext cx="3200613"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8620" name="Rectangle 19"/>
          <p:cNvSpPr>
            <a:spLocks noChangeArrowheads="1"/>
          </p:cNvSpPr>
          <p:nvPr/>
        </p:nvSpPr>
        <p:spPr bwMode="auto">
          <a:xfrm>
            <a:off x="4572001" y="19812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Fixed prediction model</a:t>
            </a:r>
          </a:p>
        </p:txBody>
      </p:sp>
      <p:sp>
        <p:nvSpPr>
          <p:cNvPr id="22" name="TextBox 21"/>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200712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15"/>
                                        </p:tgtEl>
                                        <p:attrNameLst>
                                          <p:attrName>ppt_x</p:attrName>
                                        </p:attrNameLst>
                                      </p:cBhvr>
                                      <p:tavLst>
                                        <p:tav tm="0">
                                          <p:val>
                                            <p:strVal val="ppt_x"/>
                                          </p:val>
                                        </p:tav>
                                        <p:tav tm="100000">
                                          <p:val>
                                            <p:strVal val="1+ppt_w/2"/>
                                          </p:val>
                                        </p:tav>
                                      </p:tavLst>
                                    </p:anim>
                                    <p:anim calcmode="lin" valueType="num">
                                      <p:cBhvr additive="base">
                                        <p:cTn id="9" dur="1000"/>
                                        <p:tgtEl>
                                          <p:spTgt spid="15"/>
                                        </p:tgtEl>
                                        <p:attrNameLst>
                                          <p:attrName>ppt_y</p:attrName>
                                        </p:attrNameLst>
                                      </p:cBhvr>
                                      <p:tavLst>
                                        <p:tav tm="0">
                                          <p:val>
                                            <p:strVal val="ppt_y"/>
                                          </p:val>
                                        </p:tav>
                                        <p:tav tm="100000">
                                          <p:val>
                                            <p:strVal val="ppt_y"/>
                                          </p:val>
                                        </p:tav>
                                      </p:tavLst>
                                    </p:anim>
                                    <p:set>
                                      <p:cBhvr>
                                        <p:cTn id="10" dur="1" fill="hold">
                                          <p:stCondLst>
                                            <p:cond delay="999"/>
                                          </p:stCondLst>
                                        </p:cTn>
                                        <p:tgtEl>
                                          <p:spTgt spid="15"/>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17"/>
                                        </p:tgtEl>
                                        <p:attrNameLst>
                                          <p:attrName>ppt_x</p:attrName>
                                        </p:attrNameLst>
                                      </p:cBhvr>
                                      <p:tavLst>
                                        <p:tav tm="0">
                                          <p:val>
                                            <p:strVal val="ppt_x"/>
                                          </p:val>
                                        </p:tav>
                                        <p:tav tm="100000">
                                          <p:val>
                                            <p:strVal val="1+ppt_w/2"/>
                                          </p:val>
                                        </p:tav>
                                      </p:tavLst>
                                    </p:anim>
                                    <p:anim calcmode="lin" valueType="num">
                                      <p:cBhvr additive="base">
                                        <p:cTn id="20" dur="1000"/>
                                        <p:tgtEl>
                                          <p:spTgt spid="17"/>
                                        </p:tgtEl>
                                        <p:attrNameLst>
                                          <p:attrName>ppt_y</p:attrName>
                                        </p:attrNameLst>
                                      </p:cBhvr>
                                      <p:tavLst>
                                        <p:tav tm="0">
                                          <p:val>
                                            <p:strVal val="ppt_y"/>
                                          </p:val>
                                        </p:tav>
                                        <p:tav tm="100000">
                                          <p:val>
                                            <p:strVal val="ppt_y"/>
                                          </p:val>
                                        </p:tav>
                                      </p:tavLst>
                                    </p:anim>
                                    <p:set>
                                      <p:cBhvr>
                                        <p:cTn id="21" dur="1" fill="hold">
                                          <p:stCondLst>
                                            <p:cond delay="999"/>
                                          </p:stCondLst>
                                        </p:cTn>
                                        <p:tgtEl>
                                          <p:spTgt spid="17"/>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1" grpId="0"/>
      <p:bldP spid="15" grpId="0" animBg="1"/>
      <p:bldP spid="1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ChangeArrowheads="1"/>
          </p:cNvSpPr>
          <p:nvPr/>
        </p:nvSpPr>
        <p:spPr bwMode="auto">
          <a:xfrm>
            <a:off x="1524000" y="157629"/>
            <a:ext cx="8077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u="sng"/>
              <a:t>Step 1</a:t>
            </a:r>
            <a:r>
              <a:rPr lang="en-US" altLang="en-US" sz="2400" u="sng"/>
              <a:t>:</a:t>
            </a:r>
            <a:endParaRPr lang="en-US" altLang="en-US" sz="2400"/>
          </a:p>
          <a:p>
            <a:pPr eaLnBrk="1" hangingPunct="1"/>
            <a:r>
              <a:rPr lang="en-US" altLang="en-US" sz="2400" u="sng"/>
              <a:t>Initialization</a:t>
            </a:r>
            <a:r>
              <a:rPr lang="en-US" altLang="en-US" sz="2400"/>
              <a:t>: Randomly we choose following two centroids (k=2) for two clusters.</a:t>
            </a:r>
          </a:p>
          <a:p>
            <a:pPr eaLnBrk="1" hangingPunct="1"/>
            <a:r>
              <a:rPr lang="en-US" altLang="en-US" sz="2400"/>
              <a:t>In this case the 2 centroid are: m1=(1.0,1.0) and m2=(5.0,7.0).</a:t>
            </a:r>
          </a:p>
        </p:txBody>
      </p:sp>
      <p:pic>
        <p:nvPicPr>
          <p:cNvPr id="1638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5715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181600"/>
            <a:ext cx="5867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075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Grp="1" noChangeArrowheads="1"/>
          </p:cNvSpPr>
          <p:nvPr>
            <p:ph type="body" sz="half" idx="1"/>
          </p:nvPr>
        </p:nvSpPr>
        <p:spPr>
          <a:xfrm>
            <a:off x="1524000" y="1"/>
            <a:ext cx="4800600" cy="6130925"/>
          </a:xfrm>
        </p:spPr>
        <p:txBody>
          <a:bodyPr/>
          <a:lstStyle/>
          <a:p>
            <a:pPr eaLnBrk="1" hangingPunct="1">
              <a:buFont typeface="Wingdings" panose="05000000000000000000" pitchFamily="2" charset="2"/>
              <a:buNone/>
            </a:pPr>
            <a:endParaRPr lang="en-US" altLang="en-US" sz="2600"/>
          </a:p>
          <a:p>
            <a:pPr eaLnBrk="1" hangingPunct="1">
              <a:buFont typeface="Wingdings" panose="05000000000000000000" pitchFamily="2" charset="2"/>
              <a:buNone/>
            </a:pPr>
            <a:r>
              <a:rPr lang="en-US" altLang="en-US" sz="2600" b="1" u="sng"/>
              <a:t>Step 2:</a:t>
            </a:r>
          </a:p>
          <a:p>
            <a:pPr eaLnBrk="1" hangingPunct="1"/>
            <a:r>
              <a:rPr lang="en-US" altLang="en-US" sz="2600"/>
              <a:t>Thus, we obtain two clusters containing:</a:t>
            </a:r>
          </a:p>
          <a:p>
            <a:pPr eaLnBrk="1" hangingPunct="1">
              <a:buFont typeface="Wingdings" panose="05000000000000000000" pitchFamily="2" charset="2"/>
              <a:buNone/>
            </a:pPr>
            <a:r>
              <a:rPr lang="en-US" altLang="en-US" sz="2600"/>
              <a:t>	{1,2,3} and {4,5,6,7}.</a:t>
            </a:r>
          </a:p>
          <a:p>
            <a:pPr eaLnBrk="1" hangingPunct="1"/>
            <a:r>
              <a:rPr lang="en-US" altLang="en-US" sz="2600"/>
              <a:t>Their new centroids are:</a:t>
            </a:r>
          </a:p>
          <a:p>
            <a:pPr eaLnBrk="1" hangingPunct="1">
              <a:buFont typeface="Wingdings" panose="05000000000000000000" pitchFamily="2" charset="2"/>
              <a:buNone/>
            </a:pPr>
            <a:r>
              <a:rPr lang="en-US" altLang="en-US" sz="2600"/>
              <a:t>                                                         </a:t>
            </a:r>
          </a:p>
        </p:txBody>
      </p:sp>
      <p:pic>
        <p:nvPicPr>
          <p:cNvPr id="17411" name="Picture 11"/>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6400800" y="0"/>
            <a:ext cx="4267200" cy="4495800"/>
          </a:xfrm>
          <a:noFill/>
        </p:spPr>
      </p:pic>
      <p:pic>
        <p:nvPicPr>
          <p:cNvPr id="17412" name="Picture 12"/>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324600" y="4800600"/>
            <a:ext cx="4343400" cy="1295400"/>
          </a:xfrm>
          <a:noFill/>
        </p:spPr>
      </p:pic>
      <p:pic>
        <p:nvPicPr>
          <p:cNvPr id="1741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200400"/>
            <a:ext cx="5029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962400"/>
            <a:ext cx="5029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724401"/>
            <a:ext cx="1371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86308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Grp="1" noChangeArrowheads="1"/>
          </p:cNvSpPr>
          <p:nvPr>
            <p:ph type="body" sz="half" idx="1"/>
          </p:nvPr>
        </p:nvSpPr>
        <p:spPr>
          <a:xfrm>
            <a:off x="1524000" y="152401"/>
            <a:ext cx="4495800" cy="5978525"/>
          </a:xfrm>
        </p:spPr>
        <p:txBody>
          <a:bodyPr/>
          <a:lstStyle/>
          <a:p>
            <a:pPr eaLnBrk="1" hangingPunct="1">
              <a:lnSpc>
                <a:spcPct val="90000"/>
              </a:lnSpc>
              <a:buFont typeface="Wingdings" panose="05000000000000000000" pitchFamily="2" charset="2"/>
              <a:buNone/>
            </a:pPr>
            <a:endParaRPr lang="en-US" altLang="en-US" sz="2600" b="1" u="sng"/>
          </a:p>
          <a:p>
            <a:pPr eaLnBrk="1" hangingPunct="1">
              <a:lnSpc>
                <a:spcPct val="90000"/>
              </a:lnSpc>
              <a:buFont typeface="Wingdings" panose="05000000000000000000" pitchFamily="2" charset="2"/>
              <a:buNone/>
            </a:pPr>
            <a:r>
              <a:rPr lang="en-US" altLang="en-US" sz="2600" b="1" u="sng"/>
              <a:t>Step 3:</a:t>
            </a:r>
          </a:p>
          <a:p>
            <a:pPr eaLnBrk="1" hangingPunct="1">
              <a:lnSpc>
                <a:spcPct val="90000"/>
              </a:lnSpc>
            </a:pPr>
            <a:r>
              <a:rPr lang="en-US" altLang="en-US" sz="2600"/>
              <a:t>Now using these centroids we compute the Euclidean distance of each object, as shown in table.</a:t>
            </a:r>
          </a:p>
          <a:p>
            <a:pPr eaLnBrk="1" hangingPunct="1">
              <a:lnSpc>
                <a:spcPct val="90000"/>
              </a:lnSpc>
            </a:pPr>
            <a:endParaRPr lang="en-US" altLang="en-US" sz="2600"/>
          </a:p>
          <a:p>
            <a:pPr eaLnBrk="1" hangingPunct="1">
              <a:lnSpc>
                <a:spcPct val="90000"/>
              </a:lnSpc>
            </a:pPr>
            <a:r>
              <a:rPr lang="en-US" altLang="en-US" sz="2600"/>
              <a:t>Therefore, the new clusters are:</a:t>
            </a:r>
          </a:p>
          <a:p>
            <a:pPr eaLnBrk="1" hangingPunct="1">
              <a:lnSpc>
                <a:spcPct val="90000"/>
              </a:lnSpc>
              <a:buFont typeface="Wingdings" panose="05000000000000000000" pitchFamily="2" charset="2"/>
              <a:buNone/>
            </a:pPr>
            <a:r>
              <a:rPr lang="en-US" altLang="en-US" sz="2600"/>
              <a:t>	{1,2} and {</a:t>
            </a:r>
            <a:r>
              <a:rPr lang="en-US" altLang="en-US" sz="2600" b="1"/>
              <a:t>3</a:t>
            </a:r>
            <a:r>
              <a:rPr lang="en-US" altLang="en-US" sz="2600"/>
              <a:t>,4,5,6,7} </a:t>
            </a:r>
          </a:p>
          <a:p>
            <a:pPr eaLnBrk="1" hangingPunct="1">
              <a:lnSpc>
                <a:spcPct val="90000"/>
              </a:lnSpc>
            </a:pPr>
            <a:endParaRPr lang="en-US" altLang="en-US" sz="2600"/>
          </a:p>
          <a:p>
            <a:pPr eaLnBrk="1" hangingPunct="1">
              <a:lnSpc>
                <a:spcPct val="90000"/>
              </a:lnSpc>
            </a:pPr>
            <a:r>
              <a:rPr lang="en-US" altLang="en-US" sz="2600"/>
              <a:t>Next centroids are: m1=(1.25,1.5) and m2 = (3.9,5.1)</a:t>
            </a:r>
          </a:p>
        </p:txBody>
      </p:sp>
      <p:graphicFrame>
        <p:nvGraphicFramePr>
          <p:cNvPr id="1026" name="Object 6"/>
          <p:cNvGraphicFramePr>
            <a:graphicFrameLocks noGrp="1" noChangeAspect="1"/>
          </p:cNvGraphicFramePr>
          <p:nvPr>
            <p:ph sz="half" idx="2"/>
          </p:nvPr>
        </p:nvGraphicFramePr>
        <p:xfrm>
          <a:off x="6172200" y="1719264"/>
          <a:ext cx="4038600" cy="4410075"/>
        </p:xfrm>
        <a:graphic>
          <a:graphicData uri="http://schemas.openxmlformats.org/presentationml/2006/ole">
            <mc:AlternateContent xmlns:mc="http://schemas.openxmlformats.org/markup-compatibility/2006">
              <mc:Choice xmlns:v="urn:schemas-microsoft-com:vml" Requires="v">
                <p:oleObj name="Chart" r:id="rId2" imgW="4038720" imgH="4409950" progId="MSGraph.Chart.8">
                  <p:embed followColorScheme="full"/>
                </p:oleObj>
              </mc:Choice>
              <mc:Fallback>
                <p:oleObj name="Chart" r:id="rId2" imgW="4038720" imgH="4409950" progId="MSGraph.Chart.8">
                  <p:embed followColorScheme="full"/>
                  <p:pic>
                    <p:nvPicPr>
                      <p:cNvPr id="1026" name="Object 6"/>
                      <p:cNvPicPr>
                        <a:picLocks noChangeAspect="1" noChangeArrowheads="1"/>
                      </p:cNvPicPr>
                      <p:nvPr/>
                    </p:nvPicPr>
                    <p:blipFill>
                      <a:blip r:embed="rId3"/>
                      <a:srcRect/>
                      <a:stretch>
                        <a:fillRect/>
                      </a:stretch>
                    </p:blipFill>
                    <p:spPr bwMode="auto">
                      <a:xfrm>
                        <a:off x="6172200" y="1719264"/>
                        <a:ext cx="4038600" cy="4410075"/>
                      </a:xfrm>
                      <a:prstGeom prst="rect">
                        <a:avLst/>
                      </a:prstGeom>
                    </p:spPr>
                  </p:pic>
                </p:oleObj>
              </mc:Fallback>
            </mc:AlternateContent>
          </a:graphicData>
        </a:graphic>
      </p:graphicFrame>
      <p:pic>
        <p:nvPicPr>
          <p:cNvPr id="1028" name="Picture 7"/>
          <p:cNvPicPr>
            <a:picLocks noChangeAspect="1" noChangeArrowheads="1"/>
          </p:cNvPicPr>
          <p:nvPr/>
        </p:nvPicPr>
        <p:blipFill>
          <a:blip r:embed="rId4">
            <a:extLst>
              <a:ext uri="{28A0092B-C50C-407E-A947-70E740481C1C}">
                <a14:useLocalDpi xmlns:a14="http://schemas.microsoft.com/office/drawing/2010/main" val="0"/>
              </a:ext>
            </a:extLst>
          </a:blip>
          <a:srcRect t="6557"/>
          <a:stretch>
            <a:fillRect/>
          </a:stretch>
        </p:blipFill>
        <p:spPr bwMode="auto">
          <a:xfrm>
            <a:off x="6400800" y="1676400"/>
            <a:ext cx="4038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12992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body" sz="half" idx="1"/>
          </p:nvPr>
        </p:nvSpPr>
        <p:spPr>
          <a:xfrm>
            <a:off x="1828800" y="304801"/>
            <a:ext cx="4495800" cy="5859463"/>
          </a:xfrm>
        </p:spPr>
        <p:txBody>
          <a:bodyPr/>
          <a:lstStyle/>
          <a:p>
            <a:pPr eaLnBrk="1" hangingPunct="1"/>
            <a:r>
              <a:rPr lang="en-US" altLang="en-US" sz="2600" u="sng"/>
              <a:t>Step 4 </a:t>
            </a:r>
            <a:r>
              <a:rPr lang="en-US" altLang="en-US" sz="2600"/>
              <a:t>:</a:t>
            </a:r>
          </a:p>
          <a:p>
            <a:pPr eaLnBrk="1" hangingPunct="1">
              <a:buFont typeface="Wingdings" panose="05000000000000000000" pitchFamily="2" charset="2"/>
              <a:buNone/>
            </a:pPr>
            <a:r>
              <a:rPr lang="en-US" altLang="en-US" sz="2600"/>
              <a:t>	The clusters obtained are:</a:t>
            </a:r>
          </a:p>
          <a:p>
            <a:pPr eaLnBrk="1" hangingPunct="1">
              <a:buFont typeface="Wingdings" panose="05000000000000000000" pitchFamily="2" charset="2"/>
              <a:buNone/>
            </a:pPr>
            <a:r>
              <a:rPr lang="en-US" altLang="en-US" sz="2600"/>
              <a:t>	{1,2} and {3,4,5,6,7}</a:t>
            </a:r>
          </a:p>
          <a:p>
            <a:pPr eaLnBrk="1" hangingPunct="1">
              <a:buFont typeface="Wingdings" panose="05000000000000000000" pitchFamily="2" charset="2"/>
              <a:buNone/>
            </a:pPr>
            <a:endParaRPr lang="en-US" altLang="en-US" sz="2600"/>
          </a:p>
          <a:p>
            <a:pPr eaLnBrk="1" hangingPunct="1"/>
            <a:r>
              <a:rPr lang="en-US" altLang="en-US" sz="2600"/>
              <a:t>Therefore, there is no change in the cluster. </a:t>
            </a:r>
          </a:p>
          <a:p>
            <a:pPr eaLnBrk="1" hangingPunct="1"/>
            <a:r>
              <a:rPr lang="en-US" altLang="en-US" sz="2600"/>
              <a:t>Thus, the algorithm comes to a halt here and final result consist of 2 clusters {1,2} and {3,4,5,6,7}. </a:t>
            </a:r>
          </a:p>
        </p:txBody>
      </p:sp>
      <p:pic>
        <p:nvPicPr>
          <p:cNvPr id="18435"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5357" t="4225" r="3572" b="8450"/>
          <a:stretch>
            <a:fillRect/>
          </a:stretch>
        </p:blipFill>
        <p:spPr>
          <a:xfrm>
            <a:off x="6629400" y="1752600"/>
            <a:ext cx="3886200" cy="4724400"/>
          </a:xfrm>
          <a:noFill/>
        </p:spPr>
      </p:pic>
    </p:spTree>
    <p:extLst>
      <p:ext uri="{BB962C8B-B14F-4D97-AF65-F5344CB8AC3E}">
        <p14:creationId xmlns:p14="http://schemas.microsoft.com/office/powerpoint/2010/main" val="353152784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pPr eaLnBrk="1" hangingPunct="1"/>
            <a:r>
              <a:rPr lang="en-US" altLang="en-US" u="sng"/>
              <a:t>PLOT</a:t>
            </a:r>
          </a:p>
        </p:txBody>
      </p:sp>
      <p:pic>
        <p:nvPicPr>
          <p:cNvPr id="19459" name="Picture 6"/>
          <p:cNvPicPr>
            <a:picLocks noChangeAspect="1" noChangeArrowheads="1"/>
          </p:cNvPicPr>
          <p:nvPr/>
        </p:nvPicPr>
        <p:blipFill>
          <a:blip r:embed="rId2">
            <a:extLst>
              <a:ext uri="{28A0092B-C50C-407E-A947-70E740481C1C}">
                <a14:useLocalDpi xmlns:a14="http://schemas.microsoft.com/office/drawing/2010/main" val="0"/>
              </a:ext>
            </a:extLst>
          </a:blip>
          <a:srcRect l="4672" t="1755" r="20561" b="5263"/>
          <a:stretch>
            <a:fillRect/>
          </a:stretch>
        </p:blipFill>
        <p:spPr bwMode="auto">
          <a:xfrm>
            <a:off x="3276600" y="1828800"/>
            <a:ext cx="6096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88519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a:t>(with K=3)</a:t>
            </a:r>
            <a:br>
              <a:rPr lang="en-US" altLang="en-US"/>
            </a:br>
            <a:endParaRPr lang="en-US" altLang="en-US"/>
          </a:p>
        </p:txBody>
      </p:sp>
      <p:pic>
        <p:nvPicPr>
          <p:cNvPr id="20483" name="Picture 6"/>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5084" t="6061" r="1695" b="3030"/>
          <a:stretch>
            <a:fillRect/>
          </a:stretch>
        </p:blipFill>
        <p:spPr>
          <a:xfrm>
            <a:off x="1752600" y="1447800"/>
            <a:ext cx="4191000" cy="4572000"/>
          </a:xfrm>
          <a:noFill/>
        </p:spPr>
      </p:pic>
      <p:pic>
        <p:nvPicPr>
          <p:cNvPr id="20484"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1785" t="5455" r="1785" b="3636"/>
          <a:stretch>
            <a:fillRect/>
          </a:stretch>
        </p:blipFill>
        <p:spPr>
          <a:xfrm>
            <a:off x="6096000" y="1752600"/>
            <a:ext cx="4114800" cy="3810000"/>
          </a:xfrm>
          <a:noFill/>
        </p:spPr>
      </p:pic>
      <p:sp>
        <p:nvSpPr>
          <p:cNvPr id="20485" name="Text Box 8"/>
          <p:cNvSpPr txBox="1">
            <a:spLocks noChangeArrowheads="1"/>
          </p:cNvSpPr>
          <p:nvPr/>
        </p:nvSpPr>
        <p:spPr bwMode="auto">
          <a:xfrm>
            <a:off x="1981200" y="60198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               </a:t>
            </a:r>
            <a:r>
              <a:rPr lang="en-US" altLang="en-US" sz="2400" b="1" u="sng"/>
              <a:t>Step 1</a:t>
            </a:r>
          </a:p>
        </p:txBody>
      </p:sp>
      <p:sp>
        <p:nvSpPr>
          <p:cNvPr id="20486" name="Text Box 9"/>
          <p:cNvSpPr txBox="1">
            <a:spLocks noChangeArrowheads="1"/>
          </p:cNvSpPr>
          <p:nvPr/>
        </p:nvSpPr>
        <p:spPr bwMode="auto">
          <a:xfrm>
            <a:off x="7086600" y="5943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         </a:t>
            </a:r>
            <a:r>
              <a:rPr lang="en-US" altLang="en-US" sz="2400" b="1" u="sng"/>
              <a:t>Step 2</a:t>
            </a:r>
          </a:p>
        </p:txBody>
      </p:sp>
    </p:spTree>
    <p:extLst>
      <p:ext uri="{BB962C8B-B14F-4D97-AF65-F5344CB8AC3E}">
        <p14:creationId xmlns:p14="http://schemas.microsoft.com/office/powerpoint/2010/main" val="30608244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p:txBody>
          <a:bodyPr/>
          <a:lstStyle/>
          <a:p>
            <a:pPr eaLnBrk="1" hangingPunct="1"/>
            <a:r>
              <a:rPr lang="en-US" altLang="en-US" u="sng"/>
              <a:t>PLOT</a:t>
            </a:r>
          </a:p>
        </p:txBody>
      </p:sp>
      <p:pic>
        <p:nvPicPr>
          <p:cNvPr id="21507"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878" t="5661" r="3659" b="3773"/>
          <a:stretch>
            <a:fillRect/>
          </a:stretch>
        </p:blipFill>
        <p:spPr>
          <a:xfrm>
            <a:off x="3352800" y="2286000"/>
            <a:ext cx="5715000" cy="3657600"/>
          </a:xfrm>
          <a:noFill/>
        </p:spPr>
      </p:pic>
    </p:spTree>
    <p:extLst>
      <p:ext uri="{BB962C8B-B14F-4D97-AF65-F5344CB8AC3E}">
        <p14:creationId xmlns:p14="http://schemas.microsoft.com/office/powerpoint/2010/main" val="3809073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2F769C4-E20C-47CA-A39A-386318D57D94}" type="slidenum">
              <a:rPr lang="en-US" altLang="en-US"/>
              <a:pPr/>
              <a:t>107</a:t>
            </a:fld>
            <a:endParaRPr lang="en-US" altLang="en-US"/>
          </a:p>
        </p:txBody>
      </p:sp>
      <p:sp>
        <p:nvSpPr>
          <p:cNvPr id="783362" name="Rectangle 2"/>
          <p:cNvSpPr>
            <a:spLocks noGrp="1" noChangeArrowheads="1"/>
          </p:cNvSpPr>
          <p:nvPr>
            <p:ph type="title"/>
          </p:nvPr>
        </p:nvSpPr>
        <p:spPr>
          <a:xfrm>
            <a:off x="1981200" y="225426"/>
            <a:ext cx="8229600" cy="1139825"/>
          </a:xfrm>
        </p:spPr>
        <p:txBody>
          <a:bodyPr/>
          <a:lstStyle/>
          <a:p>
            <a:r>
              <a:rPr lang="en-US" altLang="ja-JP">
                <a:ea typeface="ＭＳ Ｐゴシック" panose="020B0600070205080204" pitchFamily="34" charset="-128"/>
              </a:rPr>
              <a:t>Strengths of k-means </a:t>
            </a:r>
            <a:endParaRPr lang="en-US" altLang="en-US"/>
          </a:p>
        </p:txBody>
      </p:sp>
      <p:sp>
        <p:nvSpPr>
          <p:cNvPr id="783363" name="Rectangle 3"/>
          <p:cNvSpPr>
            <a:spLocks noGrp="1" noChangeArrowheads="1"/>
          </p:cNvSpPr>
          <p:nvPr>
            <p:ph type="body" idx="1"/>
          </p:nvPr>
        </p:nvSpPr>
        <p:spPr>
          <a:xfrm>
            <a:off x="1981200" y="1196976"/>
            <a:ext cx="8110538" cy="4932363"/>
          </a:xfrm>
        </p:spPr>
        <p:txBody>
          <a:bodyPr/>
          <a:lstStyle/>
          <a:p>
            <a:r>
              <a:rPr lang="en-US" altLang="en-US" sz="2600" dirty="0"/>
              <a:t>Strengths: </a:t>
            </a:r>
          </a:p>
          <a:p>
            <a:pPr lvl="1"/>
            <a:r>
              <a:rPr lang="en-US" altLang="en-US" sz="2200" dirty="0"/>
              <a:t>Simple: easy to understand and to implement</a:t>
            </a:r>
          </a:p>
          <a:p>
            <a:pPr lvl="1"/>
            <a:r>
              <a:rPr lang="en-US" altLang="en-US" sz="2200" dirty="0"/>
              <a:t>Efficient: </a:t>
            </a:r>
            <a:r>
              <a:rPr lang="en-US" altLang="ja-JP" sz="2200" dirty="0">
                <a:ea typeface="ＭＳ Ｐゴシック" panose="020B0600070205080204" pitchFamily="34" charset="-128"/>
              </a:rPr>
              <a:t>Time complexity: </a:t>
            </a:r>
            <a:r>
              <a:rPr lang="en-US" altLang="ja-JP" sz="2200" i="1" dirty="0">
                <a:ea typeface="ＭＳ Ｐゴシック" panose="020B0600070205080204" pitchFamily="34" charset="-128"/>
              </a:rPr>
              <a:t>O</a:t>
            </a:r>
            <a:r>
              <a:rPr lang="en-US" altLang="ja-JP" sz="2200" dirty="0">
                <a:ea typeface="ＭＳ Ｐゴシック" panose="020B0600070205080204" pitchFamily="34" charset="-128"/>
              </a:rPr>
              <a:t>(</a:t>
            </a:r>
            <a:r>
              <a:rPr lang="en-US" altLang="ja-JP" sz="2200" i="1" dirty="0" err="1">
                <a:ea typeface="ＭＳ Ｐゴシック" panose="020B0600070205080204" pitchFamily="34" charset="-128"/>
              </a:rPr>
              <a:t>tkn</a:t>
            </a:r>
            <a:r>
              <a:rPr lang="en-US" altLang="ja-JP" sz="2200" dirty="0">
                <a:ea typeface="ＭＳ Ｐゴシック" panose="020B0600070205080204" pitchFamily="34" charset="-128"/>
              </a:rPr>
              <a:t>), </a:t>
            </a:r>
          </a:p>
          <a:p>
            <a:pPr lvl="1">
              <a:buFont typeface="Wingdings" panose="05000000000000000000" pitchFamily="2" charset="2"/>
              <a:buNone/>
            </a:pPr>
            <a:r>
              <a:rPr lang="en-US" altLang="ja-JP" sz="2200" dirty="0">
                <a:ea typeface="ＭＳ Ｐゴシック" panose="020B0600070205080204" pitchFamily="34" charset="-128"/>
              </a:rPr>
              <a:t>	where </a:t>
            </a:r>
            <a:r>
              <a:rPr lang="en-US" altLang="ja-JP" sz="2200" i="1" dirty="0">
                <a:ea typeface="ＭＳ Ｐゴシック" panose="020B0600070205080204" pitchFamily="34" charset="-128"/>
              </a:rPr>
              <a:t>n</a:t>
            </a:r>
            <a:r>
              <a:rPr lang="en-US" altLang="ja-JP" sz="2200" dirty="0">
                <a:ea typeface="ＭＳ Ｐゴシック" panose="020B0600070205080204" pitchFamily="34" charset="-128"/>
              </a:rPr>
              <a:t> is the number of data points, </a:t>
            </a:r>
          </a:p>
          <a:p>
            <a:pPr lvl="1">
              <a:buFont typeface="Wingdings" panose="05000000000000000000" pitchFamily="2" charset="2"/>
              <a:buNone/>
            </a:pPr>
            <a:r>
              <a:rPr lang="en-US" altLang="ja-JP" sz="2200" dirty="0">
                <a:ea typeface="ＭＳ Ｐゴシック" panose="020B0600070205080204" pitchFamily="34" charset="-128"/>
              </a:rPr>
              <a:t>	</a:t>
            </a:r>
            <a:r>
              <a:rPr lang="en-US" altLang="ja-JP" sz="2200" i="1" dirty="0">
                <a:ea typeface="ＭＳ Ｐゴシック" panose="020B0600070205080204" pitchFamily="34" charset="-128"/>
              </a:rPr>
              <a:t>k</a:t>
            </a:r>
            <a:r>
              <a:rPr lang="en-US" altLang="ja-JP" sz="2200" dirty="0">
                <a:ea typeface="ＭＳ Ｐゴシック" panose="020B0600070205080204" pitchFamily="34" charset="-128"/>
              </a:rPr>
              <a:t> is the number of clusters, and </a:t>
            </a:r>
          </a:p>
          <a:p>
            <a:pPr lvl="1">
              <a:buFont typeface="Wingdings" panose="05000000000000000000" pitchFamily="2" charset="2"/>
              <a:buNone/>
            </a:pPr>
            <a:r>
              <a:rPr lang="en-US" altLang="ja-JP" sz="2200" dirty="0">
                <a:ea typeface="ＭＳ Ｐゴシック" panose="020B0600070205080204" pitchFamily="34" charset="-128"/>
              </a:rPr>
              <a:t>	</a:t>
            </a:r>
            <a:r>
              <a:rPr lang="en-US" altLang="ja-JP" sz="2200" i="1" dirty="0">
                <a:ea typeface="ＭＳ Ｐゴシック" panose="020B0600070205080204" pitchFamily="34" charset="-128"/>
              </a:rPr>
              <a:t>t </a:t>
            </a:r>
            <a:r>
              <a:rPr lang="en-US" altLang="ja-JP" sz="2200" dirty="0">
                <a:ea typeface="ＭＳ Ｐゴシック" panose="020B0600070205080204" pitchFamily="34" charset="-128"/>
              </a:rPr>
              <a:t>is the number of iterations. </a:t>
            </a:r>
          </a:p>
          <a:p>
            <a:pPr lvl="1"/>
            <a:r>
              <a:rPr lang="en-US" altLang="ja-JP" sz="2200" dirty="0">
                <a:ea typeface="ＭＳ Ｐゴシック" panose="020B0600070205080204" pitchFamily="34" charset="-128"/>
              </a:rPr>
              <a:t>Since both </a:t>
            </a:r>
            <a:r>
              <a:rPr lang="en-US" altLang="ja-JP" sz="2200" i="1" dirty="0">
                <a:ea typeface="ＭＳ Ｐゴシック" panose="020B0600070205080204" pitchFamily="34" charset="-128"/>
              </a:rPr>
              <a:t>k</a:t>
            </a:r>
            <a:r>
              <a:rPr lang="en-US" altLang="ja-JP" sz="2200" dirty="0">
                <a:ea typeface="ＭＳ Ｐゴシック" panose="020B0600070205080204" pitchFamily="34" charset="-128"/>
              </a:rPr>
              <a:t> and </a:t>
            </a:r>
            <a:r>
              <a:rPr lang="en-US" altLang="ja-JP" sz="2200" i="1" dirty="0">
                <a:ea typeface="ＭＳ Ｐゴシック" panose="020B0600070205080204" pitchFamily="34" charset="-128"/>
              </a:rPr>
              <a:t>t</a:t>
            </a:r>
            <a:r>
              <a:rPr lang="en-US" altLang="ja-JP" sz="2200" dirty="0">
                <a:ea typeface="ＭＳ Ｐゴシック" panose="020B0600070205080204" pitchFamily="34" charset="-128"/>
              </a:rPr>
              <a:t> are small. </a:t>
            </a:r>
            <a:r>
              <a:rPr lang="en-US" altLang="ja-JP" sz="2200" i="1" dirty="0">
                <a:ea typeface="ＭＳ Ｐゴシック" panose="020B0600070205080204" pitchFamily="34" charset="-128"/>
              </a:rPr>
              <a:t>k</a:t>
            </a:r>
            <a:r>
              <a:rPr lang="en-US" altLang="ja-JP" sz="2200" dirty="0">
                <a:ea typeface="ＭＳ Ｐゴシック" panose="020B0600070205080204" pitchFamily="34" charset="-128"/>
              </a:rPr>
              <a:t>-means is considered a linear algorithm. </a:t>
            </a:r>
          </a:p>
          <a:p>
            <a:r>
              <a:rPr lang="en-US" altLang="en-US" sz="2600" dirty="0"/>
              <a:t>K-means is the most popular clustering algorithm.</a:t>
            </a:r>
          </a:p>
        </p:txBody>
      </p:sp>
    </p:spTree>
    <p:extLst>
      <p:ext uri="{BB962C8B-B14F-4D97-AF65-F5344CB8AC3E}">
        <p14:creationId xmlns:p14="http://schemas.microsoft.com/office/powerpoint/2010/main" val="2835514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95F1FBF-404B-4809-A9F6-93DB7484CB5E}" type="slidenum">
              <a:rPr lang="en-US" altLang="en-US"/>
              <a:pPr/>
              <a:t>108</a:t>
            </a:fld>
            <a:endParaRPr lang="en-US" altLang="en-US"/>
          </a:p>
        </p:txBody>
      </p:sp>
      <p:sp>
        <p:nvSpPr>
          <p:cNvPr id="784386" name="Rectangle 2"/>
          <p:cNvSpPr>
            <a:spLocks noGrp="1" noChangeArrowheads="1"/>
          </p:cNvSpPr>
          <p:nvPr>
            <p:ph type="title"/>
          </p:nvPr>
        </p:nvSpPr>
        <p:spPr/>
        <p:txBody>
          <a:bodyPr/>
          <a:lstStyle/>
          <a:p>
            <a:r>
              <a:rPr lang="en-US" altLang="en-US"/>
              <a:t>Weaknesses of k-means</a:t>
            </a:r>
          </a:p>
        </p:txBody>
      </p:sp>
      <p:sp>
        <p:nvSpPr>
          <p:cNvPr id="784387" name="Rectangle 3"/>
          <p:cNvSpPr>
            <a:spLocks noGrp="1" noChangeArrowheads="1"/>
          </p:cNvSpPr>
          <p:nvPr>
            <p:ph type="body" idx="1"/>
          </p:nvPr>
        </p:nvSpPr>
        <p:spPr>
          <a:xfrm>
            <a:off x="838200" y="1341439"/>
            <a:ext cx="10366612" cy="4789487"/>
          </a:xfrm>
        </p:spPr>
        <p:txBody>
          <a:bodyPr>
            <a:normAutofit/>
          </a:bodyPr>
          <a:lstStyle/>
          <a:p>
            <a:r>
              <a:rPr lang="en-US" altLang="ja-JP" dirty="0">
                <a:ea typeface="ＭＳ Ｐゴシック" panose="020B0600070205080204" pitchFamily="34" charset="-128"/>
              </a:rPr>
              <a:t>The algorithm is only applicable if the </a:t>
            </a:r>
            <a:r>
              <a:rPr lang="en-US" altLang="ja-JP" dirty="0">
                <a:solidFill>
                  <a:srgbClr val="FF0000"/>
                </a:solidFill>
                <a:ea typeface="ＭＳ Ｐゴシック" panose="020B0600070205080204" pitchFamily="34" charset="-128"/>
              </a:rPr>
              <a:t>mean</a:t>
            </a:r>
            <a:r>
              <a:rPr lang="en-US" altLang="ja-JP" dirty="0">
                <a:ea typeface="ＭＳ Ｐゴシック" panose="020B0600070205080204" pitchFamily="34" charset="-128"/>
              </a:rPr>
              <a:t> is defined. </a:t>
            </a:r>
          </a:p>
          <a:p>
            <a:pPr lvl="1"/>
            <a:r>
              <a:rPr lang="en-US" altLang="en-US" dirty="0"/>
              <a:t>For categorical data, </a:t>
            </a:r>
            <a:r>
              <a:rPr lang="en-US" altLang="en-US" i="1" dirty="0"/>
              <a:t>k</a:t>
            </a:r>
            <a:r>
              <a:rPr lang="en-US" altLang="en-US" dirty="0"/>
              <a:t>-mode - the centroid is represented by most frequent values. </a:t>
            </a:r>
          </a:p>
          <a:p>
            <a:r>
              <a:rPr lang="en-US" altLang="en-US" dirty="0"/>
              <a:t>The user needs to specify </a:t>
            </a:r>
            <a:r>
              <a:rPr lang="en-US" altLang="en-US" i="1" dirty="0">
                <a:solidFill>
                  <a:srgbClr val="FF0000"/>
                </a:solidFill>
              </a:rPr>
              <a:t>k</a:t>
            </a:r>
            <a:r>
              <a:rPr lang="en-US" altLang="en-US" dirty="0"/>
              <a:t>.</a:t>
            </a:r>
          </a:p>
          <a:p>
            <a:r>
              <a:rPr lang="en-US" altLang="en-US" dirty="0"/>
              <a:t>Note that: </a:t>
            </a:r>
            <a:r>
              <a:rPr lang="en-US" altLang="en-US" dirty="0">
                <a:solidFill>
                  <a:srgbClr val="FF0000"/>
                </a:solidFill>
              </a:rPr>
              <a:t>local optimum </a:t>
            </a:r>
            <a:r>
              <a:rPr lang="en-US" altLang="en-US" dirty="0"/>
              <a:t>problem. The </a:t>
            </a:r>
            <a:r>
              <a:rPr lang="en-US" altLang="en-US" dirty="0">
                <a:solidFill>
                  <a:srgbClr val="FF0000"/>
                </a:solidFill>
              </a:rPr>
              <a:t>global optimum</a:t>
            </a:r>
            <a:r>
              <a:rPr lang="en-US" altLang="en-US" dirty="0"/>
              <a:t> is hard to find due to complexity. </a:t>
            </a:r>
          </a:p>
          <a:p>
            <a:endParaRPr lang="en-US" altLang="en-US" dirty="0"/>
          </a:p>
          <a:p>
            <a:r>
              <a:rPr lang="en-US" altLang="ja-JP" dirty="0">
                <a:ea typeface="ＭＳ Ｐゴシック" panose="020B0600070205080204" pitchFamily="34" charset="-128"/>
              </a:rPr>
              <a:t>The algorithm is sensitive to </a:t>
            </a:r>
            <a:r>
              <a:rPr lang="en-US" altLang="ja-JP" b="1" dirty="0">
                <a:solidFill>
                  <a:srgbClr val="FF0000"/>
                </a:solidFill>
                <a:ea typeface="ＭＳ Ｐゴシック" panose="020B0600070205080204" pitchFamily="34" charset="-128"/>
              </a:rPr>
              <a:t>outliers</a:t>
            </a:r>
          </a:p>
          <a:p>
            <a:pPr lvl="1"/>
            <a:r>
              <a:rPr lang="en-US" altLang="ja-JP" dirty="0">
                <a:ea typeface="ＭＳ Ｐゴシック" panose="020B0600070205080204" pitchFamily="34" charset="-128"/>
              </a:rPr>
              <a:t>Outliers are data points that are very far away from other data points. </a:t>
            </a:r>
          </a:p>
          <a:p>
            <a:pPr lvl="1"/>
            <a:r>
              <a:rPr lang="en-US" altLang="ja-JP" dirty="0">
                <a:ea typeface="ＭＳ Ｐゴシック" panose="020B0600070205080204" pitchFamily="34" charset="-128"/>
              </a:rPr>
              <a:t>Outliers could be errors in the data recording or some special data points with very different values. </a:t>
            </a:r>
            <a:endParaRPr lang="en-US" altLang="en-US" dirty="0"/>
          </a:p>
          <a:p>
            <a:pPr lvl="1"/>
            <a:endParaRPr lang="en-US" altLang="en-US" dirty="0"/>
          </a:p>
        </p:txBody>
      </p:sp>
    </p:spTree>
    <p:extLst>
      <p:ext uri="{BB962C8B-B14F-4D97-AF65-F5344CB8AC3E}">
        <p14:creationId xmlns:p14="http://schemas.microsoft.com/office/powerpoint/2010/main" val="45454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B55DE70-D1B5-443F-B5BE-63DC940D0C56}" type="slidenum">
              <a:rPr lang="en-US" altLang="en-US"/>
              <a:pPr/>
              <a:t>109</a:t>
            </a:fld>
            <a:endParaRPr lang="en-US" altLang="en-US"/>
          </a:p>
        </p:txBody>
      </p:sp>
      <p:sp>
        <p:nvSpPr>
          <p:cNvPr id="785410" name="Rectangle 2"/>
          <p:cNvSpPr>
            <a:spLocks noGrp="1" noChangeArrowheads="1"/>
          </p:cNvSpPr>
          <p:nvPr>
            <p:ph type="title"/>
          </p:nvPr>
        </p:nvSpPr>
        <p:spPr/>
        <p:txBody>
          <a:bodyPr/>
          <a:lstStyle/>
          <a:p>
            <a:r>
              <a:rPr lang="en-US" altLang="en-US" sz="3800"/>
              <a:t>Weaknesses of k-means: Problems with outliers</a:t>
            </a:r>
          </a:p>
        </p:txBody>
      </p:sp>
      <p:pic>
        <p:nvPicPr>
          <p:cNvPr id="78541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81200" y="1482726"/>
            <a:ext cx="8229600" cy="4970463"/>
          </a:xfrm>
        </p:spPr>
      </p:pic>
    </p:spTree>
    <p:extLst>
      <p:ext uri="{BB962C8B-B14F-4D97-AF65-F5344CB8AC3E}">
        <p14:creationId xmlns:p14="http://schemas.microsoft.com/office/powerpoint/2010/main" val="2594055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The perfect classification algorithm</a:t>
            </a:r>
          </a:p>
        </p:txBody>
      </p:sp>
      <p:sp>
        <p:nvSpPr>
          <p:cNvPr id="14339" name="Content Placeholder 2"/>
          <p:cNvSpPr>
            <a:spLocks noGrp="1"/>
          </p:cNvSpPr>
          <p:nvPr>
            <p:ph idx="1"/>
          </p:nvPr>
        </p:nvSpPr>
        <p:spPr>
          <a:xfrm>
            <a:off x="1981200" y="990600"/>
            <a:ext cx="8229600" cy="5638800"/>
          </a:xfrm>
        </p:spPr>
        <p:txBody>
          <a:bodyPr>
            <a:normAutofit fontScale="92500" lnSpcReduction="10000"/>
          </a:bodyPr>
          <a:lstStyle/>
          <a:p>
            <a:pPr>
              <a:defRPr/>
            </a:pPr>
            <a:endParaRPr lang="en-US" dirty="0"/>
          </a:p>
          <a:p>
            <a:pPr>
              <a:defRPr/>
            </a:pPr>
            <a:r>
              <a:rPr lang="en-US" dirty="0"/>
              <a:t>Objective function: encodes the right loss for the problem</a:t>
            </a:r>
          </a:p>
          <a:p>
            <a:pPr>
              <a:defRPr/>
            </a:pPr>
            <a:endParaRPr lang="en-US" dirty="0"/>
          </a:p>
          <a:p>
            <a:pPr>
              <a:defRPr/>
            </a:pPr>
            <a:r>
              <a:rPr lang="en-US" dirty="0"/>
              <a:t>Parameterization: makes assumptions that fit the problem</a:t>
            </a:r>
          </a:p>
          <a:p>
            <a:pPr>
              <a:defRPr/>
            </a:pPr>
            <a:endParaRPr lang="en-US" dirty="0"/>
          </a:p>
          <a:p>
            <a:pPr>
              <a:defRPr/>
            </a:pPr>
            <a:r>
              <a:rPr lang="en-US" dirty="0"/>
              <a:t>Regularization: right level of regularization for amount of training data</a:t>
            </a:r>
          </a:p>
          <a:p>
            <a:pPr>
              <a:defRPr/>
            </a:pPr>
            <a:endParaRPr lang="en-US" dirty="0"/>
          </a:p>
          <a:p>
            <a:pPr>
              <a:defRPr/>
            </a:pPr>
            <a:r>
              <a:rPr lang="en-US" dirty="0"/>
              <a:t>Training algorithm: can find parameters that maximize objective on training set</a:t>
            </a:r>
          </a:p>
          <a:p>
            <a:pPr>
              <a:defRPr/>
            </a:pPr>
            <a:endParaRPr lang="en-US" dirty="0"/>
          </a:p>
          <a:p>
            <a:pPr>
              <a:defRPr/>
            </a:pPr>
            <a:r>
              <a:rPr lang="en-US" dirty="0"/>
              <a:t>Inference algorithm: can solve for objective function in evaluation</a:t>
            </a:r>
          </a:p>
        </p:txBody>
      </p:sp>
      <p:sp>
        <p:nvSpPr>
          <p:cNvPr id="4" name="TextBox 3"/>
          <p:cNvSpPr txBox="1"/>
          <p:nvPr/>
        </p:nvSpPr>
        <p:spPr>
          <a:xfrm>
            <a:off x="8999538" y="6581776"/>
            <a:ext cx="1668462"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17777769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51211B8-EC19-4E26-9B44-0B32DD19AF39}" type="slidenum">
              <a:rPr lang="en-US" altLang="en-US"/>
              <a:pPr/>
              <a:t>110</a:t>
            </a:fld>
            <a:endParaRPr lang="en-US" altLang="en-US"/>
          </a:p>
        </p:txBody>
      </p:sp>
      <p:sp>
        <p:nvSpPr>
          <p:cNvPr id="786434" name="Rectangle 2"/>
          <p:cNvSpPr>
            <a:spLocks noGrp="1" noChangeArrowheads="1"/>
          </p:cNvSpPr>
          <p:nvPr>
            <p:ph type="title"/>
          </p:nvPr>
        </p:nvSpPr>
        <p:spPr/>
        <p:txBody>
          <a:bodyPr/>
          <a:lstStyle/>
          <a:p>
            <a:r>
              <a:rPr lang="en-US" altLang="en-US" sz="3800"/>
              <a:t>Weaknesses of k-means: To deal with outliers</a:t>
            </a:r>
          </a:p>
        </p:txBody>
      </p:sp>
      <p:sp>
        <p:nvSpPr>
          <p:cNvPr id="786435" name="Rectangle 3"/>
          <p:cNvSpPr>
            <a:spLocks noGrp="1" noChangeArrowheads="1"/>
          </p:cNvSpPr>
          <p:nvPr>
            <p:ph type="body" idx="1"/>
          </p:nvPr>
        </p:nvSpPr>
        <p:spPr>
          <a:xfrm>
            <a:off x="2027238" y="1304926"/>
            <a:ext cx="8229600" cy="4645025"/>
          </a:xfrm>
        </p:spPr>
        <p:txBody>
          <a:bodyPr/>
          <a:lstStyle/>
          <a:p>
            <a:r>
              <a:rPr lang="en-US" altLang="ja-JP" sz="2600">
                <a:ea typeface="ＭＳ Ｐゴシック" panose="020B0600070205080204" pitchFamily="34" charset="-128"/>
              </a:rPr>
              <a:t>One method is to remove some data points in the clustering process that are much further away from the centroids than other data points. </a:t>
            </a:r>
          </a:p>
          <a:p>
            <a:pPr lvl="1"/>
            <a:r>
              <a:rPr lang="en-US" altLang="ja-JP" sz="2200">
                <a:ea typeface="ＭＳ Ｐゴシック" panose="020B0600070205080204" pitchFamily="34" charset="-128"/>
              </a:rPr>
              <a:t>To be safe, we may want to monitor these possible outliers over a few iterations and then decide to remove them. </a:t>
            </a:r>
          </a:p>
          <a:p>
            <a:r>
              <a:rPr lang="en-US" altLang="ja-JP" sz="2600">
                <a:ea typeface="ＭＳ Ｐゴシック" panose="020B0600070205080204" pitchFamily="34" charset="-128"/>
              </a:rPr>
              <a:t>Another method is to perform random sampling. Since in sampling we only choose a small subset of the data points, the chance of selecting an outlier is very small. </a:t>
            </a:r>
          </a:p>
          <a:p>
            <a:pPr lvl="1"/>
            <a:r>
              <a:rPr lang="en-US" altLang="en-US" sz="2200"/>
              <a:t>Assign the rest of the data points to the clusters by distance or similarity comparison, or classification</a:t>
            </a:r>
          </a:p>
        </p:txBody>
      </p:sp>
    </p:spTree>
    <p:extLst>
      <p:ext uri="{BB962C8B-B14F-4D97-AF65-F5344CB8AC3E}">
        <p14:creationId xmlns:p14="http://schemas.microsoft.com/office/powerpoint/2010/main" val="41209361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376708CE-62A5-4547-A76A-699B5CD49C3C}" type="slidenum">
              <a:rPr lang="en-US" altLang="en-US"/>
              <a:pPr/>
              <a:t>111</a:t>
            </a:fld>
            <a:endParaRPr lang="en-US" altLang="en-US"/>
          </a:p>
        </p:txBody>
      </p:sp>
      <p:sp>
        <p:nvSpPr>
          <p:cNvPr id="787458" name="Rectangle 2"/>
          <p:cNvSpPr>
            <a:spLocks noGrp="1" noChangeArrowheads="1"/>
          </p:cNvSpPr>
          <p:nvPr>
            <p:ph type="title"/>
          </p:nvPr>
        </p:nvSpPr>
        <p:spPr/>
        <p:txBody>
          <a:bodyPr/>
          <a:lstStyle/>
          <a:p>
            <a:r>
              <a:rPr lang="en-US" altLang="en-US"/>
              <a:t>Weaknesses of k-means (cont …)</a:t>
            </a:r>
          </a:p>
        </p:txBody>
      </p:sp>
      <p:sp>
        <p:nvSpPr>
          <p:cNvPr id="787459" name="Rectangle 3"/>
          <p:cNvSpPr>
            <a:spLocks noGrp="1" noChangeArrowheads="1"/>
          </p:cNvSpPr>
          <p:nvPr>
            <p:ph type="body" sz="half" idx="1"/>
          </p:nvPr>
        </p:nvSpPr>
        <p:spPr>
          <a:xfrm>
            <a:off x="1882775" y="981075"/>
            <a:ext cx="8039100" cy="604838"/>
          </a:xfrm>
        </p:spPr>
        <p:txBody>
          <a:bodyPr/>
          <a:lstStyle/>
          <a:p>
            <a:r>
              <a:rPr lang="en-US" altLang="ja-JP" sz="2600">
                <a:ea typeface="ＭＳ Ｐゴシック" panose="020B0600070205080204" pitchFamily="34" charset="-128"/>
              </a:rPr>
              <a:t>The algorithm is sensitive to </a:t>
            </a:r>
            <a:r>
              <a:rPr lang="en-US" altLang="ja-JP" sz="2600">
                <a:solidFill>
                  <a:srgbClr val="FF0000"/>
                </a:solidFill>
                <a:ea typeface="ＭＳ Ｐゴシック" panose="020B0600070205080204" pitchFamily="34" charset="-128"/>
              </a:rPr>
              <a:t>initial seeds</a:t>
            </a:r>
            <a:r>
              <a:rPr lang="en-US" altLang="ja-JP" sz="2600">
                <a:ea typeface="ＭＳ Ｐゴシック" panose="020B0600070205080204" pitchFamily="34" charset="-128"/>
              </a:rPr>
              <a:t>.</a:t>
            </a:r>
            <a:endParaRPr lang="en-US" altLang="en-US" sz="2600"/>
          </a:p>
        </p:txBody>
      </p:sp>
      <p:pic>
        <p:nvPicPr>
          <p:cNvPr id="78746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495550" y="1628775"/>
            <a:ext cx="6877050" cy="445293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91669748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6475BFD7-843A-4981-BACA-5F08A29CB351}" type="slidenum">
              <a:rPr lang="en-US" altLang="en-US"/>
              <a:pPr/>
              <a:t>112</a:t>
            </a:fld>
            <a:endParaRPr lang="en-US" altLang="en-US"/>
          </a:p>
        </p:txBody>
      </p:sp>
      <p:sp>
        <p:nvSpPr>
          <p:cNvPr id="789506" name="Rectangle 2"/>
          <p:cNvSpPr>
            <a:spLocks noGrp="1" noChangeArrowheads="1"/>
          </p:cNvSpPr>
          <p:nvPr>
            <p:ph type="title"/>
          </p:nvPr>
        </p:nvSpPr>
        <p:spPr/>
        <p:txBody>
          <a:bodyPr/>
          <a:lstStyle/>
          <a:p>
            <a:r>
              <a:rPr lang="en-US" altLang="en-US"/>
              <a:t>Weaknesses of k-means (cont …)</a:t>
            </a:r>
          </a:p>
        </p:txBody>
      </p:sp>
      <p:sp>
        <p:nvSpPr>
          <p:cNvPr id="789507" name="Rectangle 3"/>
          <p:cNvSpPr>
            <a:spLocks noGrp="1" noChangeArrowheads="1"/>
          </p:cNvSpPr>
          <p:nvPr>
            <p:ph type="body" sz="half" idx="1"/>
          </p:nvPr>
        </p:nvSpPr>
        <p:spPr>
          <a:xfrm>
            <a:off x="1882776" y="1089025"/>
            <a:ext cx="7021513" cy="647700"/>
          </a:xfrm>
        </p:spPr>
        <p:txBody>
          <a:bodyPr/>
          <a:lstStyle/>
          <a:p>
            <a:r>
              <a:rPr lang="en-US" altLang="en-US" sz="2600"/>
              <a:t>If we use </a:t>
            </a:r>
            <a:r>
              <a:rPr lang="en-US" altLang="en-US" sz="2600">
                <a:solidFill>
                  <a:srgbClr val="FF0000"/>
                </a:solidFill>
              </a:rPr>
              <a:t>different seeds</a:t>
            </a:r>
            <a:r>
              <a:rPr lang="en-US" altLang="en-US" sz="2600"/>
              <a:t>: good results</a:t>
            </a:r>
          </a:p>
        </p:txBody>
      </p:sp>
      <p:pic>
        <p:nvPicPr>
          <p:cNvPr id="78950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208214" y="1700214"/>
            <a:ext cx="7164387" cy="44291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89510" name="Text Box 6"/>
          <p:cNvSpPr txBox="1">
            <a:spLocks noChangeArrowheads="1"/>
          </p:cNvSpPr>
          <p:nvPr/>
        </p:nvSpPr>
        <p:spPr bwMode="auto">
          <a:xfrm>
            <a:off x="7788275" y="1665289"/>
            <a:ext cx="25923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t>There are some methods to help choose good seeds</a:t>
            </a:r>
          </a:p>
        </p:txBody>
      </p:sp>
    </p:spTree>
    <p:extLst>
      <p:ext uri="{BB962C8B-B14F-4D97-AF65-F5344CB8AC3E}">
        <p14:creationId xmlns:p14="http://schemas.microsoft.com/office/powerpoint/2010/main" val="588803149"/>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3872014F-9CA5-4160-AFB7-994B53BF053C}" type="slidenum">
              <a:rPr lang="en-US" altLang="en-US"/>
              <a:pPr/>
              <a:t>113</a:t>
            </a:fld>
            <a:endParaRPr lang="en-US" altLang="en-US"/>
          </a:p>
        </p:txBody>
      </p:sp>
      <p:sp>
        <p:nvSpPr>
          <p:cNvPr id="791554" name="Rectangle 2"/>
          <p:cNvSpPr>
            <a:spLocks noGrp="1" noChangeArrowheads="1"/>
          </p:cNvSpPr>
          <p:nvPr>
            <p:ph type="title"/>
          </p:nvPr>
        </p:nvSpPr>
        <p:spPr/>
        <p:txBody>
          <a:bodyPr/>
          <a:lstStyle/>
          <a:p>
            <a:r>
              <a:rPr lang="en-US" altLang="en-US"/>
              <a:t>Weaknesses of k-means (cont …)</a:t>
            </a:r>
          </a:p>
        </p:txBody>
      </p:sp>
      <p:sp>
        <p:nvSpPr>
          <p:cNvPr id="791555" name="Rectangle 3"/>
          <p:cNvSpPr>
            <a:spLocks noGrp="1" noChangeArrowheads="1"/>
          </p:cNvSpPr>
          <p:nvPr>
            <p:ph type="body" sz="half" idx="1"/>
          </p:nvPr>
        </p:nvSpPr>
        <p:spPr>
          <a:xfrm>
            <a:off x="1919289" y="1052513"/>
            <a:ext cx="8218487" cy="1289050"/>
          </a:xfrm>
        </p:spPr>
        <p:txBody>
          <a:bodyPr/>
          <a:lstStyle/>
          <a:p>
            <a:r>
              <a:rPr lang="en-US" altLang="ja-JP" sz="2600">
                <a:ea typeface="ＭＳ Ｐゴシック" panose="020B0600070205080204" pitchFamily="34" charset="-128"/>
              </a:rPr>
              <a:t>The </a:t>
            </a:r>
            <a:r>
              <a:rPr lang="en-US" altLang="ja-JP" sz="2600" i="1">
                <a:ea typeface="ＭＳ Ｐゴシック" panose="020B0600070205080204" pitchFamily="34" charset="-128"/>
              </a:rPr>
              <a:t>k</a:t>
            </a:r>
            <a:r>
              <a:rPr lang="en-US" altLang="ja-JP" sz="2600">
                <a:ea typeface="ＭＳ Ｐゴシック" panose="020B0600070205080204" pitchFamily="34" charset="-128"/>
              </a:rPr>
              <a:t>-means algorithm is not suitable for discovering clusters that are not hyper-ellipsoids (or hyper-spheres). </a:t>
            </a:r>
            <a:endParaRPr lang="en-US" altLang="en-US" sz="2600"/>
          </a:p>
        </p:txBody>
      </p:sp>
      <p:pic>
        <p:nvPicPr>
          <p:cNvPr id="79155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00264" y="2492376"/>
            <a:ext cx="8243887" cy="34702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91558" name="Text Box 6"/>
          <p:cNvSpPr txBox="1">
            <a:spLocks noChangeArrowheads="1"/>
          </p:cNvSpPr>
          <p:nvPr/>
        </p:nvSpPr>
        <p:spPr bwMode="auto">
          <a:xfrm>
            <a:off x="8832850" y="3213100"/>
            <a:ext cx="5032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a:t>+</a:t>
            </a:r>
          </a:p>
        </p:txBody>
      </p:sp>
    </p:spTree>
    <p:extLst>
      <p:ext uri="{BB962C8B-B14F-4D97-AF65-F5344CB8AC3E}">
        <p14:creationId xmlns:p14="http://schemas.microsoft.com/office/powerpoint/2010/main" val="250573175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61B063-758D-438E-A8C0-2360AABB9E26}"/>
              </a:ext>
            </a:extLst>
          </p:cNvPr>
          <p:cNvSpPr/>
          <p:nvPr/>
        </p:nvSpPr>
        <p:spPr>
          <a:xfrm>
            <a:off x="1624614" y="3105835"/>
            <a:ext cx="7519386" cy="369332"/>
          </a:xfrm>
          <a:prstGeom prst="rect">
            <a:avLst/>
          </a:prstGeom>
        </p:spPr>
        <p:txBody>
          <a:bodyPr wrap="square">
            <a:spAutoFit/>
          </a:bodyPr>
          <a:lstStyle/>
          <a:p>
            <a:r>
              <a:rPr lang="en-IN" dirty="0"/>
              <a:t>https://www.naftaliharris.com/blog/visualizing-k-means-clustering/</a:t>
            </a:r>
          </a:p>
        </p:txBody>
      </p:sp>
    </p:spTree>
    <p:extLst>
      <p:ext uri="{BB962C8B-B14F-4D97-AF65-F5344CB8AC3E}">
        <p14:creationId xmlns:p14="http://schemas.microsoft.com/office/powerpoint/2010/main" val="3589312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464022"/>
          </a:xfrm>
        </p:spPr>
        <p:txBody>
          <a:bodyPr>
            <a:normAutofit fontScale="90000"/>
          </a:bodyPr>
          <a:lstStyle/>
          <a:p>
            <a:endParaRPr lang="en-IN" dirty="0"/>
          </a:p>
        </p:txBody>
      </p:sp>
      <p:sp>
        <p:nvSpPr>
          <p:cNvPr id="3" name="Content Placeholder 2"/>
          <p:cNvSpPr>
            <a:spLocks noGrp="1"/>
          </p:cNvSpPr>
          <p:nvPr>
            <p:ph idx="1"/>
          </p:nvPr>
        </p:nvSpPr>
        <p:spPr>
          <a:xfrm>
            <a:off x="838200" y="777922"/>
            <a:ext cx="10515600" cy="5399041"/>
          </a:xfrm>
        </p:spPr>
        <p:txBody>
          <a:bodyPr/>
          <a:lstStyle/>
          <a:p>
            <a:pPr fontAlgn="base"/>
            <a:r>
              <a:rPr lang="en-IN" dirty="0"/>
              <a:t>There is no escaping the relationship between bias and variance in machine learning.</a:t>
            </a:r>
          </a:p>
          <a:p>
            <a:pPr fontAlgn="base"/>
            <a:r>
              <a:rPr lang="en-IN" dirty="0"/>
              <a:t>Increasing the bias will decrease the variance.</a:t>
            </a:r>
          </a:p>
          <a:p>
            <a:pPr fontAlgn="base"/>
            <a:r>
              <a:rPr lang="en-IN" dirty="0"/>
              <a:t>Increasing the variance will decrease the bias.</a:t>
            </a:r>
          </a:p>
          <a:p>
            <a:endParaRPr lang="en-IN" dirty="0"/>
          </a:p>
        </p:txBody>
      </p:sp>
      <p:pic>
        <p:nvPicPr>
          <p:cNvPr id="4" name="Picture 3"/>
          <p:cNvPicPr>
            <a:picLocks noChangeAspect="1"/>
          </p:cNvPicPr>
          <p:nvPr/>
        </p:nvPicPr>
        <p:blipFill>
          <a:blip r:embed="rId2"/>
          <a:stretch>
            <a:fillRect/>
          </a:stretch>
        </p:blipFill>
        <p:spPr>
          <a:xfrm>
            <a:off x="2183641" y="2593075"/>
            <a:ext cx="8038532" cy="3944203"/>
          </a:xfrm>
          <a:prstGeom prst="rect">
            <a:avLst/>
          </a:prstGeom>
        </p:spPr>
      </p:pic>
    </p:spTree>
    <p:extLst>
      <p:ext uri="{BB962C8B-B14F-4D97-AF65-F5344CB8AC3E}">
        <p14:creationId xmlns:p14="http://schemas.microsoft.com/office/powerpoint/2010/main" val="1209191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dirty="0"/>
              <a:t>How to reduce variance &amp; bias?</a:t>
            </a:r>
          </a:p>
        </p:txBody>
      </p:sp>
      <p:sp>
        <p:nvSpPr>
          <p:cNvPr id="71683" name="Content Placeholder 2"/>
          <p:cNvSpPr>
            <a:spLocks noGrp="1"/>
          </p:cNvSpPr>
          <p:nvPr>
            <p:ph idx="1"/>
          </p:nvPr>
        </p:nvSpPr>
        <p:spPr/>
        <p:txBody>
          <a:bodyPr>
            <a:normAutofit fontScale="85000" lnSpcReduction="20000"/>
          </a:bodyPr>
          <a:lstStyle/>
          <a:p>
            <a:r>
              <a:rPr lang="en-US" altLang="en-US" dirty="0"/>
              <a:t>Always Cross-Validate the model to find it has high variance or bias</a:t>
            </a:r>
          </a:p>
          <a:p>
            <a:r>
              <a:rPr lang="en-US" altLang="en-US" dirty="0"/>
              <a:t>Variance:</a:t>
            </a:r>
          </a:p>
          <a:p>
            <a:pPr lvl="1"/>
            <a:r>
              <a:rPr lang="en-US" altLang="en-US" dirty="0"/>
              <a:t>Choose a simpler classifier</a:t>
            </a:r>
          </a:p>
          <a:p>
            <a:pPr lvl="1"/>
            <a:r>
              <a:rPr lang="en-US" altLang="en-US" dirty="0"/>
              <a:t>Regularize (L1 &amp; L2) the parameters </a:t>
            </a:r>
          </a:p>
          <a:p>
            <a:pPr lvl="1"/>
            <a:r>
              <a:rPr lang="en-US" altLang="en-US" dirty="0"/>
              <a:t>Get more training data</a:t>
            </a:r>
          </a:p>
          <a:p>
            <a:pPr lvl="1"/>
            <a:r>
              <a:rPr lang="en-US" altLang="en-US" dirty="0"/>
              <a:t>Feature selection (choosing only relevant features will decrease model complexity thereby lowering variance)</a:t>
            </a:r>
          </a:p>
          <a:p>
            <a:pPr lvl="1"/>
            <a:r>
              <a:rPr lang="en-US" altLang="en-US" dirty="0"/>
              <a:t>Ensemble Methods (Use several simple models to improve generalization and accuracy)</a:t>
            </a:r>
          </a:p>
          <a:p>
            <a:pPr lvl="1"/>
            <a:r>
              <a:rPr lang="en-US" altLang="en-US" dirty="0"/>
              <a:t>Early stopping the model before it overfits</a:t>
            </a:r>
          </a:p>
          <a:p>
            <a:r>
              <a:rPr lang="en-US" altLang="en-US" dirty="0"/>
              <a:t>Bias:</a:t>
            </a:r>
          </a:p>
          <a:p>
            <a:pPr lvl="1"/>
            <a:r>
              <a:rPr lang="en-IN" dirty="0"/>
              <a:t>Try a larger set of features which increases the complexity of the model thereby improving it’s ability to capture underlying patterns</a:t>
            </a:r>
          </a:p>
          <a:p>
            <a:pPr lvl="1"/>
            <a:r>
              <a:rPr lang="en-IN" dirty="0"/>
              <a:t>Choose a complex model</a:t>
            </a:r>
          </a:p>
          <a:p>
            <a:pPr lvl="1"/>
            <a:r>
              <a:rPr lang="en-IN" dirty="0"/>
              <a:t>Lower regularization strength</a:t>
            </a:r>
          </a:p>
          <a:p>
            <a:pPr lvl="1"/>
            <a:r>
              <a:rPr lang="en-IN" dirty="0"/>
              <a:t>Get more training data (helps model to make right assumptions when we have more data)</a:t>
            </a:r>
          </a:p>
          <a:p>
            <a:pPr lvl="1"/>
            <a:endParaRPr lang="en-US" altLang="en-US" dirty="0"/>
          </a:p>
        </p:txBody>
      </p:sp>
      <p:sp>
        <p:nvSpPr>
          <p:cNvPr id="4" name="TextBox 3"/>
          <p:cNvSpPr txBox="1"/>
          <p:nvPr/>
        </p:nvSpPr>
        <p:spPr>
          <a:xfrm>
            <a:off x="8999538" y="6581776"/>
            <a:ext cx="1668462"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2314314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endParaRPr lang="en-US" altLang="en-US"/>
          </a:p>
        </p:txBody>
      </p:sp>
      <p:sp>
        <p:nvSpPr>
          <p:cNvPr id="51203" name="Content Placeholder 2"/>
          <p:cNvSpPr>
            <a:spLocks noGrp="1"/>
          </p:cNvSpPr>
          <p:nvPr>
            <p:ph idx="1"/>
          </p:nvPr>
        </p:nvSpPr>
        <p:spPr/>
        <p:txBody>
          <a:bodyPr/>
          <a:lstStyle/>
          <a:p>
            <a:pPr eaLnBrk="1" hangingPunct="1"/>
            <a:endParaRPr lang="en-US" altLang="en-US"/>
          </a:p>
        </p:txBody>
      </p:sp>
      <p:pic>
        <p:nvPicPr>
          <p:cNvPr id="51204" name="Picture 2" descr="C:\Users\hays\Desktop\143 Computer Vision\slides\07\machine_learning_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81" y="228600"/>
            <a:ext cx="11532358"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ame 1"/>
          <p:cNvSpPr/>
          <p:nvPr/>
        </p:nvSpPr>
        <p:spPr>
          <a:xfrm>
            <a:off x="2320120" y="2585113"/>
            <a:ext cx="3274326" cy="1295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35351841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a:t>The machine learning framework</a:t>
            </a:r>
          </a:p>
        </p:txBody>
      </p:sp>
      <p:sp>
        <p:nvSpPr>
          <p:cNvPr id="52227" name="Content Placeholder 2"/>
          <p:cNvSpPr>
            <a:spLocks noGrp="1"/>
          </p:cNvSpPr>
          <p:nvPr>
            <p:ph idx="1"/>
          </p:nvPr>
        </p:nvSpPr>
        <p:spPr>
          <a:xfrm>
            <a:off x="1981200" y="1981201"/>
            <a:ext cx="8229600" cy="4144963"/>
          </a:xfrm>
        </p:spPr>
        <p:txBody>
          <a:bodyPr/>
          <a:lstStyle/>
          <a:p>
            <a:r>
              <a:rPr lang="en-US" altLang="en-US" sz="2400"/>
              <a:t>Apply a prediction function to a feature representation of the image to get the desired output:</a:t>
            </a:r>
            <a:br>
              <a:rPr lang="en-US" altLang="en-US" sz="2400"/>
            </a:br>
            <a:endParaRPr lang="en-US" altLang="en-US" sz="2400"/>
          </a:p>
          <a:p>
            <a:pPr>
              <a:buFontTx/>
              <a:buNone/>
            </a:pPr>
            <a:r>
              <a:rPr lang="en-US" altLang="en-US" sz="2400">
                <a:solidFill>
                  <a:srgbClr val="0000FF"/>
                </a:solidFill>
              </a:rPr>
              <a:t>			</a:t>
            </a:r>
            <a:r>
              <a:rPr lang="en-US" altLang="en-US" sz="6000">
                <a:solidFill>
                  <a:srgbClr val="0000FF"/>
                </a:solidFill>
              </a:rPr>
              <a:t>f(    ) = “apple”</a:t>
            </a:r>
          </a:p>
          <a:p>
            <a:pPr>
              <a:buFontTx/>
              <a:buNone/>
            </a:pPr>
            <a:r>
              <a:rPr lang="en-US" altLang="en-US" sz="6000">
                <a:solidFill>
                  <a:srgbClr val="0000FF"/>
                </a:solidFill>
              </a:rPr>
              <a:t>			f(    ) = “tomato”</a:t>
            </a:r>
          </a:p>
          <a:p>
            <a:pPr>
              <a:buFontTx/>
              <a:buNone/>
            </a:pPr>
            <a:r>
              <a:rPr lang="en-US" altLang="en-US" sz="6000">
                <a:solidFill>
                  <a:srgbClr val="0000FF"/>
                </a:solidFill>
              </a:rPr>
              <a:t>			f(    ) = “cow”</a:t>
            </a:r>
          </a:p>
          <a:p>
            <a:pPr>
              <a:buFontTx/>
              <a:buNone/>
            </a:pPr>
            <a:endParaRPr lang="en-US" altLang="en-US"/>
          </a:p>
          <a:p>
            <a:pPr>
              <a:buFontTx/>
              <a:buNone/>
            </a:pPr>
            <a:endParaRPr lang="en-US" altLang="en-US"/>
          </a:p>
          <a:p>
            <a:pPr>
              <a:buFontTx/>
              <a:buNone/>
            </a:pPr>
            <a:endParaRPr lang="en-US" altLang="en-US"/>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231" y="3213894"/>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651" y="4108450"/>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0651" y="5110957"/>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369116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t>The machine learning framework</a:t>
            </a:r>
          </a:p>
        </p:txBody>
      </p:sp>
      <p:sp>
        <p:nvSpPr>
          <p:cNvPr id="3" name="Content Placeholder 2"/>
          <p:cNvSpPr>
            <a:spLocks noGrp="1"/>
          </p:cNvSpPr>
          <p:nvPr>
            <p:ph idx="1"/>
          </p:nvPr>
        </p:nvSpPr>
        <p:spPr>
          <a:xfrm>
            <a:off x="1828800" y="1600201"/>
            <a:ext cx="8610600" cy="4525963"/>
          </a:xfrm>
        </p:spPr>
        <p:txBody>
          <a:bodyPr>
            <a:normAutofit lnSpcReduction="10000"/>
          </a:bodyPr>
          <a:lstStyle/>
          <a:p>
            <a:pPr algn="ctr">
              <a:buFontTx/>
              <a:buNone/>
            </a:pPr>
            <a:r>
              <a:rPr lang="en-US" altLang="en-US" sz="6000">
                <a:solidFill>
                  <a:srgbClr val="0000FF"/>
                </a:solidFill>
              </a:rPr>
              <a:t>y = f(</a:t>
            </a:r>
            <a:r>
              <a:rPr lang="en-US" altLang="en-US" sz="6000" b="1">
                <a:solidFill>
                  <a:srgbClr val="0000FF"/>
                </a:solidFill>
              </a:rPr>
              <a:t>x</a:t>
            </a:r>
            <a:r>
              <a:rPr lang="en-US" altLang="en-US" sz="6000">
                <a:solidFill>
                  <a:srgbClr val="0000FF"/>
                </a:solidFill>
              </a:rPr>
              <a:t>)</a:t>
            </a:r>
          </a:p>
          <a:p>
            <a:pPr>
              <a:buFontTx/>
              <a:buNone/>
            </a:pPr>
            <a:endParaRPr lang="en-US" altLang="en-US"/>
          </a:p>
          <a:p>
            <a:pPr>
              <a:buFontTx/>
              <a:buNone/>
            </a:pPr>
            <a:endParaRPr lang="en-US" altLang="en-US"/>
          </a:p>
          <a:p>
            <a:pPr>
              <a:buFontTx/>
              <a:buNone/>
            </a:pPr>
            <a:br>
              <a:rPr lang="en-US" altLang="en-US"/>
            </a:br>
            <a:endParaRPr lang="en-US" altLang="en-US"/>
          </a:p>
          <a:p>
            <a:r>
              <a:rPr lang="en-US" altLang="en-US" sz="2400" b="1"/>
              <a:t>Training: </a:t>
            </a:r>
            <a:r>
              <a:rPr lang="en-US" altLang="en-US" sz="2400"/>
              <a:t>given a </a:t>
            </a:r>
            <a:r>
              <a:rPr lang="en-US" altLang="en-US" sz="2400" i="1"/>
              <a:t>training set </a:t>
            </a:r>
            <a:r>
              <a:rPr lang="en-US" altLang="en-US" sz="2400"/>
              <a:t>of labeled examples</a:t>
            </a:r>
            <a:r>
              <a:rPr lang="en-US" altLang="en-US" sz="2400" i="1"/>
              <a:t> </a:t>
            </a:r>
            <a:r>
              <a:rPr lang="en-US" altLang="en-US" sz="2400">
                <a:solidFill>
                  <a:srgbClr val="0000FF"/>
                </a:solidFill>
              </a:rPr>
              <a:t>{(</a:t>
            </a:r>
            <a:r>
              <a:rPr lang="en-US" altLang="en-US" sz="2400" b="1">
                <a:solidFill>
                  <a:srgbClr val="0000FF"/>
                </a:solidFill>
              </a:rPr>
              <a:t>x</a:t>
            </a:r>
            <a:r>
              <a:rPr lang="en-US" altLang="en-US" sz="2400" baseline="-25000">
                <a:solidFill>
                  <a:srgbClr val="0000FF"/>
                </a:solidFill>
              </a:rPr>
              <a:t>1</a:t>
            </a:r>
            <a:r>
              <a:rPr lang="en-US" altLang="en-US" sz="2400">
                <a:solidFill>
                  <a:srgbClr val="0000FF"/>
                </a:solidFill>
              </a:rPr>
              <a:t>,y</a:t>
            </a:r>
            <a:r>
              <a:rPr lang="en-US" altLang="en-US" sz="2400" baseline="-25000">
                <a:solidFill>
                  <a:srgbClr val="0000FF"/>
                </a:solidFill>
              </a:rPr>
              <a:t>1</a:t>
            </a:r>
            <a:r>
              <a:rPr lang="en-US" altLang="en-US" sz="2400">
                <a:solidFill>
                  <a:srgbClr val="0000FF"/>
                </a:solidFill>
              </a:rPr>
              <a:t>), …, (</a:t>
            </a:r>
            <a:r>
              <a:rPr lang="en-US" altLang="en-US" sz="2400" b="1">
                <a:solidFill>
                  <a:srgbClr val="0000FF"/>
                </a:solidFill>
              </a:rPr>
              <a:t>x</a:t>
            </a:r>
            <a:r>
              <a:rPr lang="en-US" altLang="en-US" sz="2400" baseline="-25000">
                <a:solidFill>
                  <a:srgbClr val="0000FF"/>
                </a:solidFill>
              </a:rPr>
              <a:t>N</a:t>
            </a:r>
            <a:r>
              <a:rPr lang="en-US" altLang="en-US" sz="2400">
                <a:solidFill>
                  <a:srgbClr val="0000FF"/>
                </a:solidFill>
              </a:rPr>
              <a:t>,y</a:t>
            </a:r>
            <a:r>
              <a:rPr lang="en-US" altLang="en-US" sz="2400" baseline="-25000">
                <a:solidFill>
                  <a:srgbClr val="0000FF"/>
                </a:solidFill>
              </a:rPr>
              <a:t>N</a:t>
            </a:r>
            <a:r>
              <a:rPr lang="en-US" altLang="en-US" sz="2400">
                <a:solidFill>
                  <a:srgbClr val="0000FF"/>
                </a:solidFill>
              </a:rPr>
              <a:t>)}</a:t>
            </a:r>
            <a:r>
              <a:rPr lang="en-US" altLang="en-US" sz="2400"/>
              <a:t>, estimate the prediction function </a:t>
            </a:r>
            <a:r>
              <a:rPr lang="en-US" altLang="en-US" sz="2400">
                <a:solidFill>
                  <a:srgbClr val="0000FF"/>
                </a:solidFill>
              </a:rPr>
              <a:t>f </a:t>
            </a:r>
            <a:r>
              <a:rPr lang="en-US" altLang="en-US" sz="2400"/>
              <a:t>by minimizing the prediction error on the training set</a:t>
            </a:r>
          </a:p>
          <a:p>
            <a:r>
              <a:rPr lang="en-US" altLang="en-US" sz="2400" b="1"/>
              <a:t>Testing:</a:t>
            </a:r>
            <a:r>
              <a:rPr lang="en-US" altLang="en-US" sz="2400"/>
              <a:t> apply </a:t>
            </a:r>
            <a:r>
              <a:rPr lang="en-US" altLang="en-US" sz="2400">
                <a:solidFill>
                  <a:srgbClr val="0000FF"/>
                </a:solidFill>
              </a:rPr>
              <a:t>f</a:t>
            </a:r>
            <a:r>
              <a:rPr lang="en-US" altLang="en-US" sz="2400"/>
              <a:t> to a never before seen </a:t>
            </a:r>
            <a:r>
              <a:rPr lang="en-US" altLang="en-US" sz="2400" i="1"/>
              <a:t>test example</a:t>
            </a:r>
            <a:r>
              <a:rPr lang="en-US" altLang="en-US" sz="2400"/>
              <a:t> </a:t>
            </a:r>
            <a:r>
              <a:rPr lang="en-US" altLang="en-US" sz="2400" b="1">
                <a:solidFill>
                  <a:srgbClr val="0000FF"/>
                </a:solidFill>
              </a:rPr>
              <a:t>x</a:t>
            </a:r>
            <a:r>
              <a:rPr lang="en-US" altLang="en-US" sz="2400"/>
              <a:t> and output the predicted value </a:t>
            </a:r>
            <a:r>
              <a:rPr lang="en-US" altLang="en-US" sz="2400">
                <a:solidFill>
                  <a:srgbClr val="0000FF"/>
                </a:solidFill>
              </a:rPr>
              <a:t>y = f(</a:t>
            </a:r>
            <a:r>
              <a:rPr lang="en-US" altLang="en-US" sz="2400" b="1">
                <a:solidFill>
                  <a:srgbClr val="0000FF"/>
                </a:solidFill>
              </a:rPr>
              <a:t>x</a:t>
            </a:r>
            <a:r>
              <a:rPr lang="en-US" altLang="en-US" sz="2400">
                <a:solidFill>
                  <a:srgbClr val="0000FF"/>
                </a:solidFill>
              </a:rPr>
              <a:t>)</a:t>
            </a:r>
          </a:p>
        </p:txBody>
      </p:sp>
      <p:cxnSp>
        <p:nvCxnSpPr>
          <p:cNvPr id="5" name="Straight Arrow Connector 4"/>
          <p:cNvCxnSpPr/>
          <p:nvPr/>
        </p:nvCxnSpPr>
        <p:spPr>
          <a:xfrm rot="5400000" flipH="1" flipV="1">
            <a:off x="4764088" y="2933700"/>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5905501" y="2933701"/>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6858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p:cNvSpPr txBox="1">
            <a:spLocks noChangeArrowheads="1"/>
          </p:cNvSpPr>
          <p:nvPr/>
        </p:nvSpPr>
        <p:spPr bwMode="auto">
          <a:xfrm>
            <a:off x="4737100" y="32766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53256" name="TextBox 9"/>
          <p:cNvSpPr txBox="1">
            <a:spLocks noChangeArrowheads="1"/>
          </p:cNvSpPr>
          <p:nvPr/>
        </p:nvSpPr>
        <p:spPr bwMode="auto">
          <a:xfrm>
            <a:off x="5346700" y="3276601"/>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53257" name="TextBox 10"/>
          <p:cNvSpPr txBox="1">
            <a:spLocks noChangeArrowheads="1"/>
          </p:cNvSpPr>
          <p:nvPr/>
        </p:nvSpPr>
        <p:spPr bwMode="auto">
          <a:xfrm>
            <a:off x="7023100" y="3276601"/>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2" name="TextBox 11"/>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3947964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8839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54275" name="Title 1"/>
          <p:cNvSpPr>
            <a:spLocks noGrp="1"/>
          </p:cNvSpPr>
          <p:nvPr>
            <p:ph type="title"/>
          </p:nvPr>
        </p:nvSpPr>
        <p:spPr>
          <a:xfrm>
            <a:off x="1981200" y="1"/>
            <a:ext cx="8229600" cy="792163"/>
          </a:xfrm>
        </p:spPr>
        <p:txBody>
          <a:bodyPr/>
          <a:lstStyle/>
          <a:p>
            <a:r>
              <a:rPr lang="en-US" altLang="en-US"/>
              <a:t>Steps</a:t>
            </a:r>
          </a:p>
        </p:txBody>
      </p:sp>
      <p:sp>
        <p:nvSpPr>
          <p:cNvPr id="10" name="Rounded Rectangle 9"/>
          <p:cNvSpPr/>
          <p:nvPr/>
        </p:nvSpPr>
        <p:spPr>
          <a:xfrm>
            <a:off x="6781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54277" name="Group 12"/>
          <p:cNvGrpSpPr>
            <a:grpSpLocks/>
          </p:cNvGrpSpPr>
          <p:nvPr/>
        </p:nvGrpSpPr>
        <p:grpSpPr bwMode="auto">
          <a:xfrm>
            <a:off x="1600200" y="1570038"/>
            <a:ext cx="2438400" cy="3078162"/>
            <a:chOff x="228600" y="1417320"/>
            <a:chExt cx="2438400" cy="2849880"/>
          </a:xfrm>
        </p:grpSpPr>
        <p:sp>
          <p:nvSpPr>
            <p:cNvPr id="54296" name="TextBox 7"/>
            <p:cNvSpPr txBox="1">
              <a:spLocks noChangeArrowheads="1"/>
            </p:cNvSpPr>
            <p:nvPr/>
          </p:nvSpPr>
          <p:spPr bwMode="auto">
            <a:xfrm>
              <a:off x="533400" y="1417320"/>
              <a:ext cx="1828800" cy="76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000000"/>
                  </a:solidFill>
                </a:rPr>
                <a:t>Training Images</a:t>
              </a:r>
            </a:p>
          </p:txBody>
        </p:sp>
        <p:sp>
          <p:nvSpPr>
            <p:cNvPr id="11" name="Rounded Rectangle 10"/>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6934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54279" name="TextBox 13"/>
          <p:cNvSpPr txBox="1">
            <a:spLocks noChangeArrowheads="1"/>
          </p:cNvSpPr>
          <p:nvPr/>
        </p:nvSpPr>
        <p:spPr bwMode="auto">
          <a:xfrm>
            <a:off x="2076450" y="838201"/>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Training</a:t>
            </a:r>
          </a:p>
        </p:txBody>
      </p:sp>
      <p:sp>
        <p:nvSpPr>
          <p:cNvPr id="15" name="Rounded Rectangle 14"/>
          <p:cNvSpPr/>
          <p:nvPr/>
        </p:nvSpPr>
        <p:spPr>
          <a:xfrm>
            <a:off x="4724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p:cNvSpPr/>
          <p:nvPr/>
        </p:nvSpPr>
        <p:spPr>
          <a:xfrm>
            <a:off x="4114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6324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7345363"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p:cNvSpPr/>
          <p:nvPr/>
        </p:nvSpPr>
        <p:spPr>
          <a:xfrm>
            <a:off x="4267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p:cNvSpPr/>
          <p:nvPr/>
        </p:nvSpPr>
        <p:spPr>
          <a:xfrm>
            <a:off x="3657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p:cNvSpPr txBox="1">
            <a:spLocks noChangeArrowheads="1"/>
          </p:cNvSpPr>
          <p:nvPr/>
        </p:nvSpPr>
        <p:spPr bwMode="auto">
          <a:xfrm>
            <a:off x="2144714" y="4800601"/>
            <a:ext cx="143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Testing</a:t>
            </a:r>
          </a:p>
        </p:txBody>
      </p:sp>
      <p:sp>
        <p:nvSpPr>
          <p:cNvPr id="10255" name="TextBox 21"/>
          <p:cNvSpPr txBox="1">
            <a:spLocks noChangeArrowheads="1"/>
          </p:cNvSpPr>
          <p:nvPr/>
        </p:nvSpPr>
        <p:spPr bwMode="auto">
          <a:xfrm>
            <a:off x="1981200" y="6396038"/>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00"/>
                </a:solidFill>
              </a:rPr>
              <a:t>Test Image</a:t>
            </a:r>
          </a:p>
        </p:txBody>
      </p:sp>
      <p:sp>
        <p:nvSpPr>
          <p:cNvPr id="23" name="Right Arrow 22"/>
          <p:cNvSpPr/>
          <p:nvPr/>
        </p:nvSpPr>
        <p:spPr>
          <a:xfrm>
            <a:off x="83820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p:cNvSpPr/>
          <p:nvPr/>
        </p:nvSpPr>
        <p:spPr>
          <a:xfrm>
            <a:off x="9067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5" name="Rounded Rectangle 24"/>
          <p:cNvSpPr/>
          <p:nvPr/>
        </p:nvSpPr>
        <p:spPr>
          <a:xfrm>
            <a:off x="67056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6" name="Right Arrow 25"/>
          <p:cNvSpPr/>
          <p:nvPr/>
        </p:nvSpPr>
        <p:spPr>
          <a:xfrm>
            <a:off x="60960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1" name="TextBox 30"/>
          <p:cNvSpPr txBox="1"/>
          <p:nvPr/>
        </p:nvSpPr>
        <p:spPr>
          <a:xfrm>
            <a:off x="7848600" y="6581776"/>
            <a:ext cx="2819400" cy="276225"/>
          </a:xfrm>
          <a:prstGeom prst="rect">
            <a:avLst/>
          </a:prstGeom>
          <a:noFill/>
        </p:spPr>
        <p:txBody>
          <a:bodyPr>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r>
              <a:rPr lang="en-US" sz="1200" dirty="0">
                <a:solidFill>
                  <a:srgbClr val="FFFFFF">
                    <a:lumMod val="65000"/>
                  </a:srgbClr>
                </a:solidFill>
                <a:latin typeface="Arial" charset="0"/>
              </a:rPr>
              <a:t> and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32" name="Right Arrow 31"/>
          <p:cNvSpPr/>
          <p:nvPr/>
        </p:nvSpPr>
        <p:spPr>
          <a:xfrm>
            <a:off x="8458200" y="58674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542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2438400"/>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6388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6845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4" grpId="0"/>
      <p:bldP spid="10255" grpId="0"/>
      <p:bldP spid="23" grpId="0" animBg="1"/>
      <p:bldP spid="24" grpId="0" animBg="1"/>
      <p:bldP spid="25" grpId="0" animBg="1"/>
      <p:bldP spid="26"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Many classifiers to choose from</a:t>
            </a:r>
          </a:p>
        </p:txBody>
      </p:sp>
      <p:sp>
        <p:nvSpPr>
          <p:cNvPr id="58371" name="Content Placeholder 2"/>
          <p:cNvSpPr>
            <a:spLocks noGrp="1"/>
          </p:cNvSpPr>
          <p:nvPr>
            <p:ph idx="1"/>
          </p:nvPr>
        </p:nvSpPr>
        <p:spPr/>
        <p:txBody>
          <a:bodyPr>
            <a:normAutofit fontScale="92500" lnSpcReduction="20000"/>
          </a:bodyPr>
          <a:lstStyle/>
          <a:p>
            <a:r>
              <a:rPr lang="en-US" altLang="en-US"/>
              <a:t>SVM</a:t>
            </a:r>
          </a:p>
          <a:p>
            <a:r>
              <a:rPr lang="en-US" altLang="en-US"/>
              <a:t>Neural networks</a:t>
            </a:r>
          </a:p>
          <a:p>
            <a:r>
              <a:rPr lang="en-US" altLang="en-US"/>
              <a:t>Naïve Bayes</a:t>
            </a:r>
          </a:p>
          <a:p>
            <a:r>
              <a:rPr lang="en-US" altLang="en-US"/>
              <a:t>Bayesian network</a:t>
            </a:r>
          </a:p>
          <a:p>
            <a:r>
              <a:rPr lang="en-US" altLang="en-US"/>
              <a:t>Logistic regression</a:t>
            </a:r>
          </a:p>
          <a:p>
            <a:r>
              <a:rPr lang="en-US" altLang="en-US"/>
              <a:t>Randomized Forests</a:t>
            </a:r>
          </a:p>
          <a:p>
            <a:r>
              <a:rPr lang="en-US" altLang="en-US"/>
              <a:t>Boosted Decision Trees</a:t>
            </a:r>
          </a:p>
          <a:p>
            <a:r>
              <a:rPr lang="en-US" altLang="en-US"/>
              <a:t>K-nearest neighbor</a:t>
            </a:r>
          </a:p>
          <a:p>
            <a:r>
              <a:rPr lang="en-US" altLang="en-US"/>
              <a:t>RBMs</a:t>
            </a:r>
          </a:p>
          <a:p>
            <a:r>
              <a:rPr lang="en-US" altLang="en-US"/>
              <a:t>Etc.</a:t>
            </a:r>
          </a:p>
          <a:p>
            <a:pPr>
              <a:buFont typeface="Arial" panose="020B0604020202020204" pitchFamily="34" charset="0"/>
              <a:buNone/>
            </a:pPr>
            <a:endParaRPr lang="en-US" altLang="en-US"/>
          </a:p>
          <a:p>
            <a:endParaRPr lang="en-US" altLang="en-US"/>
          </a:p>
          <a:p>
            <a:endParaRPr lang="en-US" altLang="en-US"/>
          </a:p>
          <a:p>
            <a:endParaRPr lang="en-US" altLang="en-US"/>
          </a:p>
        </p:txBody>
      </p:sp>
      <p:sp>
        <p:nvSpPr>
          <p:cNvPr id="4" name="TextBox 3"/>
          <p:cNvSpPr txBox="1">
            <a:spLocks noChangeArrowheads="1"/>
          </p:cNvSpPr>
          <p:nvPr/>
        </p:nvSpPr>
        <p:spPr bwMode="auto">
          <a:xfrm>
            <a:off x="6248401" y="1676401"/>
            <a:ext cx="3821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solidFill>
                  <a:srgbClr val="000000"/>
                </a:solidFill>
                <a:latin typeface="Arial" panose="020B0604020202020204" pitchFamily="34" charset="0"/>
              </a:rPr>
              <a:t>Which is the best one?</a:t>
            </a:r>
          </a:p>
        </p:txBody>
      </p:sp>
      <p:sp>
        <p:nvSpPr>
          <p:cNvPr id="5" name="TextBox 4"/>
          <p:cNvSpPr txBox="1"/>
          <p:nvPr/>
        </p:nvSpPr>
        <p:spPr>
          <a:xfrm>
            <a:off x="8839201" y="6581776"/>
            <a:ext cx="1668463"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693979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532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D496D4A-F35C-41A3-AD50-E78401ABFE7B}" type="slidenum">
              <a:rPr lang="en-US" altLang="en-US" sz="1200">
                <a:latin typeface="Garamond" panose="02020404030301010803" pitchFamily="18" charset="0"/>
              </a:rPr>
              <a:pPr>
                <a:spcBef>
                  <a:spcPct val="0"/>
                </a:spcBef>
                <a:buClrTx/>
                <a:buSzTx/>
                <a:buFontTx/>
                <a:buNone/>
              </a:pPr>
              <a:t>19</a:t>
            </a:fld>
            <a:endParaRPr lang="en-US" altLang="en-US" sz="1200">
              <a:latin typeface="Garamond" panose="02020404030301010803" pitchFamily="18" charset="0"/>
            </a:endParaRPr>
          </a:p>
        </p:txBody>
      </p:sp>
      <p:sp>
        <p:nvSpPr>
          <p:cNvPr id="53252" name="Rectangle 2"/>
          <p:cNvSpPr>
            <a:spLocks noGrp="1" noChangeArrowheads="1"/>
          </p:cNvSpPr>
          <p:nvPr>
            <p:ph type="title"/>
          </p:nvPr>
        </p:nvSpPr>
        <p:spPr>
          <a:xfrm>
            <a:off x="1981200" y="201614"/>
            <a:ext cx="8229600" cy="1139825"/>
          </a:xfrm>
        </p:spPr>
        <p:txBody>
          <a:bodyPr/>
          <a:lstStyle/>
          <a:p>
            <a:pPr eaLnBrk="1" hangingPunct="1"/>
            <a:r>
              <a:rPr lang="en-US" altLang="en-US"/>
              <a:t>Classification measures</a:t>
            </a:r>
          </a:p>
        </p:txBody>
      </p:sp>
      <p:sp>
        <p:nvSpPr>
          <p:cNvPr id="53253" name="Rectangle 3"/>
          <p:cNvSpPr>
            <a:spLocks noGrp="1" noChangeArrowheads="1"/>
          </p:cNvSpPr>
          <p:nvPr>
            <p:ph type="body" idx="1"/>
          </p:nvPr>
        </p:nvSpPr>
        <p:spPr>
          <a:xfrm>
            <a:off x="1981200" y="981076"/>
            <a:ext cx="8229600" cy="5400675"/>
          </a:xfrm>
        </p:spPr>
        <p:txBody>
          <a:bodyPr/>
          <a:lstStyle/>
          <a:p>
            <a:pPr eaLnBrk="1" hangingPunct="1">
              <a:lnSpc>
                <a:spcPct val="90000"/>
              </a:lnSpc>
            </a:pPr>
            <a:r>
              <a:rPr lang="en-US" altLang="en-US" sz="2600" dirty="0">
                <a:solidFill>
                  <a:srgbClr val="3333CC"/>
                </a:solidFill>
              </a:rPr>
              <a:t>Accuracy is one of the measure (error = 1-accuracy).</a:t>
            </a:r>
          </a:p>
          <a:p>
            <a:pPr eaLnBrk="1" hangingPunct="1">
              <a:lnSpc>
                <a:spcPct val="90000"/>
              </a:lnSpc>
            </a:pPr>
            <a:r>
              <a:rPr lang="en-US" altLang="en-US" sz="2600" b="1" dirty="0">
                <a:solidFill>
                  <a:srgbClr val="FF0000"/>
                </a:solidFill>
              </a:rPr>
              <a:t>Accuracy is not suitable in some applications</a:t>
            </a:r>
            <a:r>
              <a:rPr lang="en-US" altLang="en-US" sz="2600" dirty="0"/>
              <a:t>. </a:t>
            </a:r>
          </a:p>
          <a:p>
            <a:pPr eaLnBrk="1" hangingPunct="1">
              <a:lnSpc>
                <a:spcPct val="90000"/>
              </a:lnSpc>
            </a:pPr>
            <a:r>
              <a:rPr lang="en-US" altLang="ja-JP" sz="2600" dirty="0">
                <a:ea typeface="ＭＳ Ｐゴシック" panose="020B0600070205080204" pitchFamily="34" charset="-128"/>
              </a:rPr>
              <a:t>In classification involving skewed or highly imbalanced data, e.g., network intrusion and financial fraud detections, </a:t>
            </a:r>
            <a:r>
              <a:rPr lang="en-US" altLang="ja-JP" sz="2600" dirty="0">
                <a:solidFill>
                  <a:srgbClr val="3333CC"/>
                </a:solidFill>
                <a:ea typeface="ＭＳ Ｐゴシック" panose="020B0600070205080204" pitchFamily="34" charset="-128"/>
              </a:rPr>
              <a:t>we are interested only in the minority class</a:t>
            </a:r>
            <a:r>
              <a:rPr lang="en-US" altLang="ja-JP" sz="2600" dirty="0">
                <a:ea typeface="ＭＳ Ｐゴシック" panose="020B0600070205080204" pitchFamily="34" charset="-128"/>
              </a:rPr>
              <a:t>. </a:t>
            </a:r>
          </a:p>
          <a:p>
            <a:pPr lvl="1" eaLnBrk="1" hangingPunct="1">
              <a:lnSpc>
                <a:spcPct val="90000"/>
              </a:lnSpc>
            </a:pPr>
            <a:r>
              <a:rPr lang="en-US" altLang="ja-JP" sz="2200" dirty="0">
                <a:ea typeface="ＭＳ Ｐゴシック" panose="020B0600070205080204" pitchFamily="34" charset="-128"/>
              </a:rPr>
              <a:t>High accuracy does not mean any intrusion is detected. </a:t>
            </a:r>
          </a:p>
          <a:p>
            <a:pPr lvl="1" eaLnBrk="1" hangingPunct="1">
              <a:lnSpc>
                <a:spcPct val="90000"/>
              </a:lnSpc>
            </a:pPr>
            <a:r>
              <a:rPr lang="en-US" altLang="ja-JP" sz="2200" dirty="0">
                <a:ea typeface="ＭＳ Ｐゴシック" panose="020B0600070205080204" pitchFamily="34" charset="-128"/>
              </a:rPr>
              <a:t>E.g., 1% intrusion. Achieve 99% accuracy by doing nothing. </a:t>
            </a:r>
          </a:p>
          <a:p>
            <a:pPr eaLnBrk="1" hangingPunct="1">
              <a:lnSpc>
                <a:spcPct val="90000"/>
              </a:lnSpc>
            </a:pPr>
            <a:r>
              <a:rPr lang="en-US" altLang="ja-JP" sz="2600" dirty="0">
                <a:ea typeface="ＭＳ Ｐゴシック" panose="020B0600070205080204" pitchFamily="34" charset="-128"/>
              </a:rPr>
              <a:t>The class of interest is commonly called the </a:t>
            </a:r>
            <a:r>
              <a:rPr lang="en-US" altLang="ja-JP" sz="2600" b="1" dirty="0">
                <a:solidFill>
                  <a:srgbClr val="3333CC"/>
                </a:solidFill>
                <a:ea typeface="ＭＳ Ｐゴシック" panose="020B0600070205080204" pitchFamily="34" charset="-128"/>
              </a:rPr>
              <a:t>positive class</a:t>
            </a:r>
            <a:r>
              <a:rPr lang="en-US" altLang="ja-JP" sz="2600" dirty="0">
                <a:ea typeface="ＭＳ Ｐゴシック" panose="020B0600070205080204" pitchFamily="34" charset="-128"/>
              </a:rPr>
              <a:t>, and the rest </a:t>
            </a:r>
            <a:r>
              <a:rPr lang="en-US" altLang="ja-JP" sz="2600" b="1" dirty="0">
                <a:solidFill>
                  <a:srgbClr val="3333CC"/>
                </a:solidFill>
                <a:ea typeface="ＭＳ Ｐゴシック" panose="020B0600070205080204" pitchFamily="34" charset="-128"/>
              </a:rPr>
              <a:t>negative classes</a:t>
            </a:r>
            <a:r>
              <a:rPr lang="en-US" altLang="ja-JP" sz="2600" b="1" dirty="0">
                <a:ea typeface="ＭＳ Ｐゴシック" panose="020B0600070205080204" pitchFamily="34" charset="-128"/>
              </a:rPr>
              <a:t>.</a:t>
            </a:r>
          </a:p>
          <a:p>
            <a:pPr eaLnBrk="1" hangingPunct="1">
              <a:lnSpc>
                <a:spcPct val="90000"/>
              </a:lnSpc>
            </a:pPr>
            <a:endParaRPr lang="en-US" altLang="en-US" sz="2600" dirty="0"/>
          </a:p>
        </p:txBody>
      </p:sp>
    </p:spTree>
    <p:extLst>
      <p:ext uri="{BB962C8B-B14F-4D97-AF65-F5344CB8AC3E}">
        <p14:creationId xmlns:p14="http://schemas.microsoft.com/office/powerpoint/2010/main" val="980197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tLang="en-US">
                <a:ea typeface="ＭＳ Ｐゴシック" panose="020B0600070205080204" pitchFamily="34" charset="-128"/>
              </a:rPr>
              <a:t>Curse of dimensionality</a:t>
            </a:r>
          </a:p>
        </p:txBody>
      </p:sp>
      <p:sp>
        <p:nvSpPr>
          <p:cNvPr id="3" name="Content Placeholder 2"/>
          <p:cNvSpPr>
            <a:spLocks noGrp="1"/>
          </p:cNvSpPr>
          <p:nvPr>
            <p:ph idx="1"/>
          </p:nvPr>
        </p:nvSpPr>
        <p:spPr/>
        <p:txBody>
          <a:bodyPr>
            <a:normAutofit/>
          </a:bodyPr>
          <a:lstStyle/>
          <a:p>
            <a:pPr eaLnBrk="1" hangingPunct="1">
              <a:lnSpc>
                <a:spcPct val="80000"/>
              </a:lnSpc>
            </a:pPr>
            <a:r>
              <a:rPr lang="en-US" altLang="en-US" sz="2500" dirty="0">
                <a:ea typeface="ＭＳ Ｐゴシック" panose="020B0600070205080204" pitchFamily="34" charset="-128"/>
              </a:rPr>
              <a:t>Increasing dimensionality of features increases the data requirements </a:t>
            </a:r>
            <a:r>
              <a:rPr lang="en-US" altLang="en-US" sz="2500" b="1" dirty="0">
                <a:ea typeface="ＭＳ Ｐゴシック" panose="020B0600070205080204" pitchFamily="34" charset="-128"/>
              </a:rPr>
              <a:t>exponentially</a:t>
            </a:r>
            <a:r>
              <a:rPr lang="en-US" altLang="en-US" sz="2500" dirty="0">
                <a:ea typeface="ＭＳ Ｐゴシック" panose="020B0600070205080204" pitchFamily="34" charset="-128"/>
              </a:rPr>
              <a:t>.</a:t>
            </a:r>
          </a:p>
          <a:p>
            <a:pPr eaLnBrk="1" hangingPunct="1">
              <a:lnSpc>
                <a:spcPct val="80000"/>
              </a:lnSpc>
            </a:pPr>
            <a:r>
              <a:rPr lang="en-US" altLang="en-US" sz="2500" dirty="0">
                <a:ea typeface="ＭＳ Ｐゴシック" panose="020B0600070205080204" pitchFamily="34" charset="-128"/>
              </a:rPr>
              <a:t>For example, if a single feature can be accurately approximated with 100 data points, to optimize the joint over two features requires 100*100 data points.</a:t>
            </a:r>
          </a:p>
          <a:p>
            <a:pPr eaLnBrk="1" hangingPunct="1">
              <a:lnSpc>
                <a:spcPct val="80000"/>
              </a:lnSpc>
            </a:pPr>
            <a:r>
              <a:rPr lang="en-US" altLang="en-US" sz="2500" dirty="0">
                <a:ea typeface="ＭＳ Ｐゴシック" panose="020B0600070205080204" pitchFamily="34" charset="-128"/>
              </a:rPr>
              <a:t>Representation is also difficult</a:t>
            </a:r>
          </a:p>
        </p:txBody>
      </p:sp>
      <p:sp>
        <p:nvSpPr>
          <p:cNvPr id="4" name="Slide Number Placeholder 3"/>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9A48931-115F-40EB-9AB1-82E46370F6C8}" type="slidenum">
              <a:rPr lang="en-US" altLang="en-US" sz="1200">
                <a:solidFill>
                  <a:srgbClr val="898989"/>
                </a:solidFill>
              </a:rPr>
              <a:pPr eaLnBrk="1" hangingPunct="1"/>
              <a:t>2</a:t>
            </a:fld>
            <a:endParaRPr lang="en-US" altLang="en-US" sz="1200">
              <a:solidFill>
                <a:srgbClr val="898989"/>
              </a:solidFill>
            </a:endParaRPr>
          </a:p>
        </p:txBody>
      </p:sp>
    </p:spTree>
    <p:extLst>
      <p:ext uri="{BB962C8B-B14F-4D97-AF65-F5344CB8AC3E}">
        <p14:creationId xmlns:p14="http://schemas.microsoft.com/office/powerpoint/2010/main" val="2755103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altLang="en-US"/>
              <a:t>CS583, Bing Liu, UIC</a:t>
            </a:r>
          </a:p>
        </p:txBody>
      </p:sp>
      <p:sp>
        <p:nvSpPr>
          <p:cNvPr id="54275"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E1AA6B7-41BA-4755-8251-5BE2840FF35E}" type="slidenum">
              <a:rPr lang="en-US" altLang="en-US" sz="1200">
                <a:latin typeface="Garamond" panose="02020404030301010803" pitchFamily="18" charset="0"/>
              </a:rPr>
              <a:pPr>
                <a:spcBef>
                  <a:spcPct val="0"/>
                </a:spcBef>
                <a:buClrTx/>
                <a:buSzTx/>
                <a:buFontTx/>
                <a:buNone/>
              </a:pPr>
              <a:t>20</a:t>
            </a:fld>
            <a:endParaRPr lang="en-US" altLang="en-US" sz="1200">
              <a:latin typeface="Garamond" panose="02020404030301010803" pitchFamily="18" charset="0"/>
            </a:endParaRPr>
          </a:p>
        </p:txBody>
      </p:sp>
      <p:sp>
        <p:nvSpPr>
          <p:cNvPr id="54276" name="Rectangle 2"/>
          <p:cNvSpPr>
            <a:spLocks noGrp="1" noChangeArrowheads="1"/>
          </p:cNvSpPr>
          <p:nvPr>
            <p:ph type="title"/>
          </p:nvPr>
        </p:nvSpPr>
        <p:spPr/>
        <p:txBody>
          <a:bodyPr/>
          <a:lstStyle/>
          <a:p>
            <a:pPr eaLnBrk="1" hangingPunct="1"/>
            <a:r>
              <a:rPr lang="en-US" altLang="en-US" b="1"/>
              <a:t>Precision</a:t>
            </a:r>
            <a:r>
              <a:rPr lang="en-US" altLang="en-US"/>
              <a:t> and </a:t>
            </a:r>
            <a:r>
              <a:rPr lang="en-US" altLang="en-US" b="1"/>
              <a:t>recall</a:t>
            </a:r>
            <a:r>
              <a:rPr lang="en-US" altLang="en-US"/>
              <a:t> measures</a:t>
            </a:r>
          </a:p>
        </p:txBody>
      </p:sp>
      <p:sp>
        <p:nvSpPr>
          <p:cNvPr id="54277" name="Rectangle 3"/>
          <p:cNvSpPr>
            <a:spLocks noGrp="1" noChangeArrowheads="1"/>
          </p:cNvSpPr>
          <p:nvPr>
            <p:ph type="body" sz="half" idx="1"/>
          </p:nvPr>
        </p:nvSpPr>
        <p:spPr>
          <a:xfrm>
            <a:off x="1981201" y="1233489"/>
            <a:ext cx="8328025" cy="4897437"/>
          </a:xfrm>
        </p:spPr>
        <p:txBody>
          <a:bodyPr/>
          <a:lstStyle/>
          <a:p>
            <a:pPr eaLnBrk="1" hangingPunct="1"/>
            <a:r>
              <a:rPr lang="en-US" altLang="en-US" sz="2600"/>
              <a:t>Used in information retrieval and text classification. </a:t>
            </a:r>
          </a:p>
          <a:p>
            <a:pPr eaLnBrk="1" hangingPunct="1"/>
            <a:r>
              <a:rPr lang="en-US" altLang="en-US" sz="2600"/>
              <a:t>We use a confusion matrix to introduce them. </a:t>
            </a:r>
          </a:p>
        </p:txBody>
      </p:sp>
      <p:pic>
        <p:nvPicPr>
          <p:cNvPr id="5427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208214" y="2276476"/>
            <a:ext cx="7489825" cy="3783013"/>
          </a:xfrm>
          <a:noFill/>
        </p:spPr>
      </p:pic>
    </p:spTree>
    <p:extLst>
      <p:ext uri="{BB962C8B-B14F-4D97-AF65-F5344CB8AC3E}">
        <p14:creationId xmlns:p14="http://schemas.microsoft.com/office/powerpoint/2010/main" val="106755498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ltLang="en-US"/>
              <a:t>CS583, Bing Liu, UIC</a:t>
            </a:r>
          </a:p>
        </p:txBody>
      </p:sp>
      <p:sp>
        <p:nvSpPr>
          <p:cNvPr id="552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9FDDE73-BC40-4851-93C2-E74E78ED7FA5}" type="slidenum">
              <a:rPr lang="en-US" altLang="en-US" sz="1200">
                <a:latin typeface="Garamond" panose="02020404030301010803" pitchFamily="18" charset="0"/>
              </a:rPr>
              <a:pPr>
                <a:spcBef>
                  <a:spcPct val="0"/>
                </a:spcBef>
                <a:buClrTx/>
                <a:buSzTx/>
                <a:buFontTx/>
                <a:buNone/>
              </a:pPr>
              <a:t>21</a:t>
            </a:fld>
            <a:endParaRPr lang="en-US" altLang="en-US" sz="1200">
              <a:latin typeface="Garamond" panose="02020404030301010803" pitchFamily="18" charset="0"/>
            </a:endParaRPr>
          </a:p>
        </p:txBody>
      </p:sp>
      <p:sp>
        <p:nvSpPr>
          <p:cNvPr id="55300" name="Rectangle 2"/>
          <p:cNvSpPr>
            <a:spLocks noGrp="1" noChangeArrowheads="1"/>
          </p:cNvSpPr>
          <p:nvPr>
            <p:ph type="title"/>
          </p:nvPr>
        </p:nvSpPr>
        <p:spPr>
          <a:xfrm>
            <a:off x="1981201" y="188914"/>
            <a:ext cx="8507413" cy="1139825"/>
          </a:xfrm>
        </p:spPr>
        <p:txBody>
          <a:bodyPr>
            <a:normAutofit fontScale="90000"/>
          </a:bodyPr>
          <a:lstStyle/>
          <a:p>
            <a:pPr eaLnBrk="1" hangingPunct="1"/>
            <a:r>
              <a:rPr lang="en-US" altLang="en-US" b="1"/>
              <a:t>Precision</a:t>
            </a:r>
            <a:r>
              <a:rPr lang="en-US" altLang="en-US"/>
              <a:t> and </a:t>
            </a:r>
            <a:r>
              <a:rPr lang="en-US" altLang="en-US" b="1"/>
              <a:t>recall</a:t>
            </a:r>
            <a:r>
              <a:rPr lang="en-US" altLang="en-US"/>
              <a:t> measures (cont…)</a:t>
            </a:r>
          </a:p>
        </p:txBody>
      </p:sp>
      <p:pic>
        <p:nvPicPr>
          <p:cNvPr id="55301"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71701" y="1125539"/>
            <a:ext cx="7669213" cy="1366837"/>
          </a:xfrm>
          <a:noFill/>
        </p:spPr>
      </p:pic>
      <p:sp>
        <p:nvSpPr>
          <p:cNvPr id="55302" name="Text Box 8"/>
          <p:cNvSpPr txBox="1">
            <a:spLocks noChangeArrowheads="1"/>
          </p:cNvSpPr>
          <p:nvPr/>
        </p:nvSpPr>
        <p:spPr bwMode="auto">
          <a:xfrm>
            <a:off x="642796" y="3652838"/>
            <a:ext cx="10711003"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10000"/>
              </a:spcBef>
            </a:pPr>
            <a:r>
              <a:rPr lang="en-US" altLang="ja-JP" sz="2000" dirty="0">
                <a:solidFill>
                  <a:srgbClr val="FF0000"/>
                </a:solidFill>
                <a:ea typeface="ＭＳ Ｐゴシック" panose="020B0600070205080204" pitchFamily="34" charset="-128"/>
              </a:rPr>
              <a:t>Precision </a:t>
            </a:r>
            <a:r>
              <a:rPr lang="en-US" altLang="ja-JP" sz="2000" i="1" dirty="0">
                <a:solidFill>
                  <a:srgbClr val="FF0000"/>
                </a:solidFill>
                <a:ea typeface="ＭＳ Ｐゴシック" panose="020B0600070205080204" pitchFamily="34" charset="-128"/>
              </a:rPr>
              <a:t>p</a:t>
            </a:r>
            <a:r>
              <a:rPr lang="en-US" altLang="ja-JP" sz="2000" dirty="0">
                <a:ea typeface="ＭＳ Ｐゴシック" panose="020B0600070205080204" pitchFamily="34" charset="-128"/>
              </a:rPr>
              <a:t> is the number of </a:t>
            </a:r>
            <a:r>
              <a:rPr lang="en-US" altLang="ja-JP" sz="2000" dirty="0">
                <a:solidFill>
                  <a:srgbClr val="3333CC"/>
                </a:solidFill>
                <a:ea typeface="ＭＳ Ｐゴシック" panose="020B0600070205080204" pitchFamily="34" charset="-128"/>
              </a:rPr>
              <a:t>correctly classified positive examples</a:t>
            </a:r>
            <a:r>
              <a:rPr lang="en-US" altLang="ja-JP" sz="2000" dirty="0">
                <a:ea typeface="ＭＳ Ｐゴシック" panose="020B0600070205080204" pitchFamily="34" charset="-128"/>
              </a:rPr>
              <a:t> divided by the total number of examples that are classified as positive. Essentially precision tells us about how many predicted positives are actually positive.</a:t>
            </a:r>
          </a:p>
          <a:p>
            <a:pPr>
              <a:spcBef>
                <a:spcPct val="10000"/>
              </a:spcBef>
            </a:pPr>
            <a:r>
              <a:rPr lang="en-US" altLang="ja-JP" sz="2000" dirty="0">
                <a:solidFill>
                  <a:srgbClr val="FF0000"/>
                </a:solidFill>
                <a:ea typeface="ＭＳ Ｐゴシック" panose="020B0600070205080204" pitchFamily="34" charset="-128"/>
              </a:rPr>
              <a:t>Recall </a:t>
            </a:r>
            <a:r>
              <a:rPr lang="en-US" altLang="ja-JP" sz="2000" i="1" dirty="0">
                <a:solidFill>
                  <a:srgbClr val="FF0000"/>
                </a:solidFill>
                <a:ea typeface="ＭＳ Ｐゴシック" panose="020B0600070205080204" pitchFamily="34" charset="-128"/>
              </a:rPr>
              <a:t>r</a:t>
            </a:r>
            <a:r>
              <a:rPr lang="en-US" altLang="ja-JP" sz="2000" dirty="0">
                <a:ea typeface="ＭＳ Ｐゴシック" panose="020B0600070205080204" pitchFamily="34" charset="-128"/>
              </a:rPr>
              <a:t> is the number of </a:t>
            </a:r>
            <a:r>
              <a:rPr lang="en-US" altLang="ja-JP" sz="2000" dirty="0">
                <a:solidFill>
                  <a:srgbClr val="3333CC"/>
                </a:solidFill>
                <a:ea typeface="ＭＳ Ｐゴシック" panose="020B0600070205080204" pitchFamily="34" charset="-128"/>
              </a:rPr>
              <a:t>correctly classified positive examples</a:t>
            </a:r>
            <a:r>
              <a:rPr lang="en-US" altLang="ja-JP" sz="2000" dirty="0">
                <a:ea typeface="ＭＳ Ｐゴシック" panose="020B0600070205080204" pitchFamily="34" charset="-128"/>
              </a:rPr>
              <a:t> divided by the total number of actual positive examples in the test set. Essentially recall tells us about how many actual positives are predicted positive.</a:t>
            </a:r>
          </a:p>
        </p:txBody>
      </p:sp>
      <p:sp>
        <p:nvSpPr>
          <p:cNvPr id="55303" name="Rectangle 10"/>
          <p:cNvSpPr>
            <a:spLocks noChangeArrowheads="1"/>
          </p:cNvSpPr>
          <p:nvPr/>
        </p:nvSpPr>
        <p:spPr bwMode="auto">
          <a:xfrm>
            <a:off x="1524000" y="2966264"/>
            <a:ext cx="3706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55304" name="Object 9"/>
          <p:cNvGraphicFramePr>
            <a:graphicFrameLocks noChangeAspect="1"/>
          </p:cNvGraphicFramePr>
          <p:nvPr/>
        </p:nvGraphicFramePr>
        <p:xfrm>
          <a:off x="3000376" y="2470150"/>
          <a:ext cx="5256213" cy="1066800"/>
        </p:xfrm>
        <a:graphic>
          <a:graphicData uri="http://schemas.openxmlformats.org/presentationml/2006/ole">
            <mc:AlternateContent xmlns:mc="http://schemas.openxmlformats.org/markup-compatibility/2006">
              <mc:Choice xmlns:v="urn:schemas-microsoft-com:vml" Requires="v">
                <p:oleObj name="Equation" r:id="rId3" imgW="1828800" imgH="368300" progId="Equation.3">
                  <p:embed/>
                </p:oleObj>
              </mc:Choice>
              <mc:Fallback>
                <p:oleObj name="Equation" r:id="rId3" imgW="18288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2470150"/>
                        <a:ext cx="52562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51176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altLang="en-US"/>
              <a:t>CS583, Bing Liu, UIC</a:t>
            </a:r>
          </a:p>
        </p:txBody>
      </p:sp>
      <p:sp>
        <p:nvSpPr>
          <p:cNvPr id="56323"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792B89E-B4CB-48DC-BE51-F60FC29A43FC}" type="slidenum">
              <a:rPr lang="en-US" altLang="en-US" sz="1200">
                <a:latin typeface="Garamond" panose="02020404030301010803" pitchFamily="18" charset="0"/>
              </a:rPr>
              <a:pPr>
                <a:spcBef>
                  <a:spcPct val="0"/>
                </a:spcBef>
                <a:buClrTx/>
                <a:buSzTx/>
                <a:buFontTx/>
                <a:buNone/>
              </a:pPr>
              <a:t>22</a:t>
            </a:fld>
            <a:endParaRPr lang="en-US" altLang="en-US" sz="1200">
              <a:latin typeface="Garamond" panose="02020404030301010803" pitchFamily="18" charset="0"/>
            </a:endParaRPr>
          </a:p>
        </p:txBody>
      </p:sp>
      <p:sp>
        <p:nvSpPr>
          <p:cNvPr id="56324" name="Rectangle 2"/>
          <p:cNvSpPr>
            <a:spLocks noGrp="1" noChangeArrowheads="1"/>
          </p:cNvSpPr>
          <p:nvPr>
            <p:ph type="title"/>
          </p:nvPr>
        </p:nvSpPr>
        <p:spPr/>
        <p:txBody>
          <a:bodyPr/>
          <a:lstStyle/>
          <a:p>
            <a:pPr eaLnBrk="1" hangingPunct="1"/>
            <a:r>
              <a:rPr lang="en-US" altLang="en-US"/>
              <a:t>An example</a:t>
            </a:r>
          </a:p>
        </p:txBody>
      </p:sp>
      <p:sp>
        <p:nvSpPr>
          <p:cNvPr id="56325" name="Rectangle 3"/>
          <p:cNvSpPr>
            <a:spLocks noGrp="1" noChangeArrowheads="1"/>
          </p:cNvSpPr>
          <p:nvPr>
            <p:ph type="body" sz="half" idx="1"/>
          </p:nvPr>
        </p:nvSpPr>
        <p:spPr>
          <a:xfrm>
            <a:off x="2135189" y="2924176"/>
            <a:ext cx="8110537" cy="3095625"/>
          </a:xfrm>
        </p:spPr>
        <p:txBody>
          <a:bodyPr/>
          <a:lstStyle/>
          <a:p>
            <a:pPr eaLnBrk="1" hangingPunct="1"/>
            <a:r>
              <a:rPr lang="en-US" altLang="ja-JP" sz="2600">
                <a:solidFill>
                  <a:srgbClr val="FF0000"/>
                </a:solidFill>
                <a:ea typeface="ＭＳ Ｐゴシック" panose="020B0600070205080204" pitchFamily="34" charset="-128"/>
              </a:rPr>
              <a:t>This confusion matrix gives</a:t>
            </a:r>
            <a:r>
              <a:rPr lang="en-US" altLang="ja-JP" sz="2600">
                <a:ea typeface="ＭＳ Ｐゴシック" panose="020B0600070205080204" pitchFamily="34" charset="-128"/>
              </a:rPr>
              <a:t> </a:t>
            </a:r>
          </a:p>
          <a:p>
            <a:pPr lvl="1" eaLnBrk="1" hangingPunct="1"/>
            <a:r>
              <a:rPr lang="en-US" altLang="ja-JP" sz="2200">
                <a:solidFill>
                  <a:srgbClr val="3333CC"/>
                </a:solidFill>
                <a:ea typeface="ＭＳ Ｐゴシック" panose="020B0600070205080204" pitchFamily="34" charset="-128"/>
              </a:rPr>
              <a:t>precision </a:t>
            </a:r>
            <a:r>
              <a:rPr lang="en-US" altLang="ja-JP" sz="2200" i="1">
                <a:solidFill>
                  <a:srgbClr val="3333CC"/>
                </a:solidFill>
                <a:ea typeface="ＭＳ Ｐゴシック" panose="020B0600070205080204" pitchFamily="34" charset="-128"/>
              </a:rPr>
              <a:t>p</a:t>
            </a:r>
            <a:r>
              <a:rPr lang="en-US" altLang="ja-JP" sz="2200">
                <a:solidFill>
                  <a:srgbClr val="3333CC"/>
                </a:solidFill>
                <a:ea typeface="ＭＳ Ｐゴシック" panose="020B0600070205080204" pitchFamily="34" charset="-128"/>
              </a:rPr>
              <a:t> = 100% and </a:t>
            </a:r>
          </a:p>
          <a:p>
            <a:pPr lvl="1" eaLnBrk="1" hangingPunct="1"/>
            <a:r>
              <a:rPr lang="en-US" altLang="ja-JP" sz="2200">
                <a:solidFill>
                  <a:srgbClr val="3333CC"/>
                </a:solidFill>
                <a:ea typeface="ＭＳ Ｐゴシック" panose="020B0600070205080204" pitchFamily="34" charset="-128"/>
              </a:rPr>
              <a:t>recall </a:t>
            </a:r>
            <a:r>
              <a:rPr lang="en-US" altLang="ja-JP" sz="2200" i="1">
                <a:solidFill>
                  <a:srgbClr val="3333CC"/>
                </a:solidFill>
                <a:ea typeface="ＭＳ Ｐゴシック" panose="020B0600070205080204" pitchFamily="34" charset="-128"/>
              </a:rPr>
              <a:t>r</a:t>
            </a:r>
            <a:r>
              <a:rPr lang="en-US" altLang="ja-JP" sz="2200">
                <a:solidFill>
                  <a:srgbClr val="3333CC"/>
                </a:solidFill>
                <a:ea typeface="ＭＳ Ｐゴシック" panose="020B0600070205080204" pitchFamily="34" charset="-128"/>
              </a:rPr>
              <a:t> = 1% </a:t>
            </a:r>
          </a:p>
          <a:p>
            <a:pPr lvl="1" eaLnBrk="1" hangingPunct="1">
              <a:buFont typeface="Wingdings" panose="05000000000000000000" pitchFamily="2" charset="2"/>
              <a:buNone/>
            </a:pPr>
            <a:r>
              <a:rPr lang="en-US" altLang="ja-JP" sz="2200">
                <a:ea typeface="ＭＳ Ｐゴシック" panose="020B0600070205080204" pitchFamily="34" charset="-128"/>
              </a:rPr>
              <a:t>	because we only classified one positive example correctly and no negative examples wrongly. </a:t>
            </a:r>
          </a:p>
          <a:p>
            <a:pPr eaLnBrk="1" hangingPunct="1"/>
            <a:r>
              <a:rPr lang="en-US" altLang="en-US" sz="2600">
                <a:solidFill>
                  <a:srgbClr val="3333CC"/>
                </a:solidFill>
              </a:rPr>
              <a:t>Note: </a:t>
            </a:r>
            <a:r>
              <a:rPr lang="en-US" altLang="en-US" sz="2600"/>
              <a:t>precision and recall only measure classification on the positive class. </a:t>
            </a:r>
          </a:p>
        </p:txBody>
      </p:sp>
      <p:pic>
        <p:nvPicPr>
          <p:cNvPr id="5632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92313" y="1341439"/>
            <a:ext cx="8064500" cy="1220787"/>
          </a:xfrm>
          <a:noFill/>
        </p:spPr>
      </p:pic>
    </p:spTree>
    <p:extLst>
      <p:ext uri="{BB962C8B-B14F-4D97-AF65-F5344CB8AC3E}">
        <p14:creationId xmlns:p14="http://schemas.microsoft.com/office/powerpoint/2010/main" val="153883868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981201" y="277814"/>
            <a:ext cx="8507413" cy="1139825"/>
          </a:xfrm>
        </p:spPr>
        <p:txBody>
          <a:bodyPr>
            <a:normAutofit fontScale="90000"/>
          </a:bodyPr>
          <a:lstStyle/>
          <a:p>
            <a:pPr eaLnBrk="1" hangingPunct="1"/>
            <a:r>
              <a:rPr lang="en-US" altLang="en-US"/>
              <a:t>Receive operating characteristics curve</a:t>
            </a:r>
          </a:p>
        </p:txBody>
      </p:sp>
      <p:sp>
        <p:nvSpPr>
          <p:cNvPr id="58371" name="Content Placeholder 2"/>
          <p:cNvSpPr>
            <a:spLocks noGrp="1"/>
          </p:cNvSpPr>
          <p:nvPr>
            <p:ph idx="1"/>
          </p:nvPr>
        </p:nvSpPr>
        <p:spPr/>
        <p:txBody>
          <a:bodyPr/>
          <a:lstStyle/>
          <a:p>
            <a:pPr eaLnBrk="1" hangingPunct="1"/>
            <a:r>
              <a:rPr lang="en-US" altLang="en-US"/>
              <a:t>It is commonly called the </a:t>
            </a:r>
            <a:r>
              <a:rPr lang="en-US" altLang="en-US">
                <a:solidFill>
                  <a:srgbClr val="FF0000"/>
                </a:solidFill>
              </a:rPr>
              <a:t>ROC curve.</a:t>
            </a:r>
          </a:p>
          <a:p>
            <a:pPr eaLnBrk="1" hangingPunct="1"/>
            <a:r>
              <a:rPr lang="en-US" altLang="en-US"/>
              <a:t>It is a plot of the </a:t>
            </a:r>
            <a:r>
              <a:rPr lang="en-US" altLang="en-US">
                <a:solidFill>
                  <a:srgbClr val="3333CC"/>
                </a:solidFill>
              </a:rPr>
              <a:t>true positive rate (TPR) </a:t>
            </a:r>
            <a:r>
              <a:rPr lang="en-US" altLang="en-US"/>
              <a:t>against the </a:t>
            </a:r>
            <a:r>
              <a:rPr lang="en-US" altLang="en-US">
                <a:solidFill>
                  <a:srgbClr val="3333CC"/>
                </a:solidFill>
              </a:rPr>
              <a:t>false positive rate (FPR).</a:t>
            </a:r>
          </a:p>
          <a:p>
            <a:pPr eaLnBrk="1" hangingPunct="1"/>
            <a:r>
              <a:rPr lang="en-US" altLang="en-US">
                <a:solidFill>
                  <a:srgbClr val="3333CC"/>
                </a:solidFill>
              </a:rPr>
              <a:t>True positive rate:</a:t>
            </a:r>
          </a:p>
          <a:p>
            <a:pPr eaLnBrk="1" hangingPunct="1"/>
            <a:endParaRPr lang="en-US" altLang="en-US">
              <a:solidFill>
                <a:srgbClr val="FF0000"/>
              </a:solidFill>
            </a:endParaRPr>
          </a:p>
          <a:p>
            <a:pPr eaLnBrk="1" hangingPunct="1"/>
            <a:endParaRPr lang="en-US" altLang="en-US">
              <a:solidFill>
                <a:srgbClr val="FF0000"/>
              </a:solidFill>
            </a:endParaRPr>
          </a:p>
          <a:p>
            <a:pPr eaLnBrk="1" hangingPunct="1"/>
            <a:r>
              <a:rPr lang="en-US" altLang="en-US">
                <a:solidFill>
                  <a:srgbClr val="3333CC"/>
                </a:solidFill>
              </a:rPr>
              <a:t>False positive rate:</a:t>
            </a:r>
          </a:p>
        </p:txBody>
      </p:sp>
      <p:sp>
        <p:nvSpPr>
          <p:cNvPr id="4" name="Footer Placeholder 3"/>
          <p:cNvSpPr>
            <a:spLocks noGrp="1"/>
          </p:cNvSpPr>
          <p:nvPr>
            <p:ph type="ftr" sz="quarter" idx="10"/>
          </p:nvPr>
        </p:nvSpPr>
        <p:spPr/>
        <p:txBody>
          <a:bodyPr/>
          <a:lstStyle/>
          <a:p>
            <a:pPr>
              <a:defRPr/>
            </a:pPr>
            <a:r>
              <a:rPr lang="en-US" altLang="en-US"/>
              <a:t>CS583, Bing Liu, UIC</a:t>
            </a:r>
          </a:p>
        </p:txBody>
      </p:sp>
      <p:sp>
        <p:nvSpPr>
          <p:cNvPr id="583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7312216-8849-4AE5-A761-A0D5747863F2}" type="slidenum">
              <a:rPr lang="en-US" altLang="en-US" sz="1200">
                <a:latin typeface="Garamond" panose="02020404030301010803" pitchFamily="18" charset="0"/>
              </a:rPr>
              <a:pPr>
                <a:spcBef>
                  <a:spcPct val="0"/>
                </a:spcBef>
                <a:buClrTx/>
                <a:buSzTx/>
                <a:buFontTx/>
                <a:buNone/>
              </a:pPr>
              <a:t>23</a:t>
            </a:fld>
            <a:endParaRPr lang="en-US" altLang="en-US" sz="1200">
              <a:latin typeface="Garamond" panose="02020404030301010803" pitchFamily="18" charset="0"/>
            </a:endParaRPr>
          </a:p>
        </p:txBody>
      </p:sp>
      <p:pic>
        <p:nvPicPr>
          <p:cNvPr id="583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321051"/>
            <a:ext cx="25273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83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6" y="4905376"/>
            <a:ext cx="267652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298698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altLang="en-US"/>
              <a:t>CS583, Bing Liu, UIC</a:t>
            </a:r>
          </a:p>
        </p:txBody>
      </p:sp>
      <p:sp>
        <p:nvSpPr>
          <p:cNvPr id="57347"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1D1DFA4-8AB0-4BAB-9655-D1846357ADC8}" type="slidenum">
              <a:rPr lang="en-US" altLang="en-US" sz="1200">
                <a:latin typeface="Garamond" panose="02020404030301010803" pitchFamily="18" charset="0"/>
              </a:rPr>
              <a:pPr>
                <a:spcBef>
                  <a:spcPct val="0"/>
                </a:spcBef>
                <a:buClrTx/>
                <a:buSzTx/>
                <a:buFontTx/>
                <a:buNone/>
              </a:pPr>
              <a:t>24</a:t>
            </a:fld>
            <a:endParaRPr lang="en-US" altLang="en-US" sz="1200">
              <a:latin typeface="Garamond" panose="02020404030301010803" pitchFamily="18" charset="0"/>
            </a:endParaRPr>
          </a:p>
        </p:txBody>
      </p:sp>
      <p:sp>
        <p:nvSpPr>
          <p:cNvPr id="57348" name="Rectangle 2"/>
          <p:cNvSpPr>
            <a:spLocks noGrp="1" noChangeArrowheads="1"/>
          </p:cNvSpPr>
          <p:nvPr>
            <p:ph type="title"/>
          </p:nvPr>
        </p:nvSpPr>
        <p:spPr/>
        <p:txBody>
          <a:bodyPr/>
          <a:lstStyle/>
          <a:p>
            <a:pPr eaLnBrk="1" hangingPunct="1"/>
            <a:r>
              <a:rPr lang="en-US" altLang="en-US"/>
              <a:t>F</a:t>
            </a:r>
            <a:r>
              <a:rPr lang="en-US" altLang="en-US" baseline="-25000"/>
              <a:t>1</a:t>
            </a:r>
            <a:r>
              <a:rPr lang="en-US" altLang="en-US"/>
              <a:t>-value (also called F</a:t>
            </a:r>
            <a:r>
              <a:rPr lang="en-US" altLang="en-US" baseline="-25000"/>
              <a:t>1</a:t>
            </a:r>
            <a:r>
              <a:rPr lang="en-US" altLang="en-US"/>
              <a:t>-score)</a:t>
            </a:r>
          </a:p>
        </p:txBody>
      </p:sp>
      <p:sp>
        <p:nvSpPr>
          <p:cNvPr id="57349" name="Rectangle 3"/>
          <p:cNvSpPr>
            <a:spLocks noGrp="1" noChangeArrowheads="1"/>
          </p:cNvSpPr>
          <p:nvPr>
            <p:ph type="body" sz="half" idx="1"/>
          </p:nvPr>
        </p:nvSpPr>
        <p:spPr>
          <a:xfrm>
            <a:off x="1981200" y="1196976"/>
            <a:ext cx="8147050" cy="4860925"/>
          </a:xfrm>
        </p:spPr>
        <p:txBody>
          <a:bodyPr/>
          <a:lstStyle/>
          <a:p>
            <a:pPr eaLnBrk="1" hangingPunct="1"/>
            <a:r>
              <a:rPr lang="en-US" altLang="en-US" sz="2200"/>
              <a:t>It is hard to compare two classifiers using two measures. F</a:t>
            </a:r>
            <a:r>
              <a:rPr lang="en-US" altLang="en-US" sz="2200" baseline="-25000">
                <a:ea typeface="ＭＳ Ｐゴシック" panose="020B0600070205080204" pitchFamily="34" charset="-128"/>
              </a:rPr>
              <a:t>1</a:t>
            </a:r>
            <a:r>
              <a:rPr lang="en-US" altLang="en-US" sz="2200"/>
              <a:t> score combines precision and recall into one measure</a:t>
            </a:r>
          </a:p>
          <a:p>
            <a:pPr eaLnBrk="1" hangingPunct="1"/>
            <a:endParaRPr lang="en-US" altLang="en-US" sz="2200"/>
          </a:p>
          <a:p>
            <a:pPr eaLnBrk="1" hangingPunct="1"/>
            <a:endParaRPr lang="en-US" altLang="en-US" sz="2200"/>
          </a:p>
          <a:p>
            <a:pPr eaLnBrk="1" hangingPunct="1"/>
            <a:endParaRPr lang="en-US" altLang="en-US" sz="2200"/>
          </a:p>
          <a:p>
            <a:pPr eaLnBrk="1" hangingPunct="1"/>
            <a:endParaRPr lang="en-US" altLang="en-US" sz="2200"/>
          </a:p>
          <a:p>
            <a:pPr eaLnBrk="1" hangingPunct="1"/>
            <a:endParaRPr lang="en-US" altLang="en-US" sz="2200"/>
          </a:p>
          <a:p>
            <a:pPr eaLnBrk="1" hangingPunct="1"/>
            <a:endParaRPr lang="en-US" altLang="ja-JP" sz="2200">
              <a:ea typeface="ＭＳ Ｐゴシック" panose="020B0600070205080204" pitchFamily="34" charset="-128"/>
            </a:endParaRPr>
          </a:p>
          <a:p>
            <a:pPr eaLnBrk="1" hangingPunct="1"/>
            <a:endParaRPr lang="en-US" altLang="ja-JP" sz="2200">
              <a:ea typeface="ＭＳ Ｐゴシック" panose="020B0600070205080204" pitchFamily="34" charset="-128"/>
            </a:endParaRPr>
          </a:p>
          <a:p>
            <a:pPr eaLnBrk="1" hangingPunct="1"/>
            <a:r>
              <a:rPr lang="en-US" altLang="ja-JP" sz="2200">
                <a:ea typeface="ＭＳ Ｐゴシック" panose="020B0600070205080204" pitchFamily="34" charset="-128"/>
              </a:rPr>
              <a:t>The harmonic mean of two numbers tends to be closer to the smaller of the two. </a:t>
            </a:r>
          </a:p>
          <a:p>
            <a:pPr eaLnBrk="1" hangingPunct="1"/>
            <a:r>
              <a:rPr lang="en-US" altLang="ja-JP" sz="2200">
                <a:ea typeface="ＭＳ Ｐゴシック" panose="020B0600070205080204" pitchFamily="34" charset="-128"/>
              </a:rPr>
              <a:t>For F</a:t>
            </a:r>
            <a:r>
              <a:rPr lang="en-US" altLang="ja-JP" sz="2200" baseline="-25000">
                <a:ea typeface="ＭＳ Ｐゴシック" panose="020B0600070205080204" pitchFamily="34" charset="-128"/>
              </a:rPr>
              <a:t>1</a:t>
            </a:r>
            <a:r>
              <a:rPr lang="en-US" altLang="ja-JP" sz="2200">
                <a:ea typeface="ＭＳ Ｐゴシック" panose="020B0600070205080204" pitchFamily="34" charset="-128"/>
              </a:rPr>
              <a:t>-value to be large, both </a:t>
            </a:r>
            <a:r>
              <a:rPr lang="en-US" altLang="ja-JP" sz="2200" i="1">
                <a:ea typeface="ＭＳ Ｐゴシック" panose="020B0600070205080204" pitchFamily="34" charset="-128"/>
              </a:rPr>
              <a:t>p</a:t>
            </a:r>
            <a:r>
              <a:rPr lang="en-US" altLang="ja-JP" sz="2200">
                <a:ea typeface="ＭＳ Ｐゴシック" panose="020B0600070205080204" pitchFamily="34" charset="-128"/>
              </a:rPr>
              <a:t> and </a:t>
            </a:r>
            <a:r>
              <a:rPr lang="en-US" altLang="ja-JP" sz="2200" i="1">
                <a:ea typeface="ＭＳ Ｐゴシック" panose="020B0600070205080204" pitchFamily="34" charset="-128"/>
              </a:rPr>
              <a:t>r</a:t>
            </a:r>
            <a:r>
              <a:rPr lang="en-US" altLang="ja-JP" sz="2200">
                <a:ea typeface="ＭＳ Ｐゴシック" panose="020B0600070205080204" pitchFamily="34" charset="-128"/>
              </a:rPr>
              <a:t> much be large. </a:t>
            </a:r>
            <a:endParaRPr lang="en-US" altLang="en-US" sz="2200"/>
          </a:p>
        </p:txBody>
      </p:sp>
      <p:pic>
        <p:nvPicPr>
          <p:cNvPr id="5735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16163" y="2133600"/>
            <a:ext cx="6337300" cy="2541588"/>
          </a:xfrm>
          <a:noFill/>
        </p:spPr>
      </p:pic>
    </p:spTree>
    <p:extLst>
      <p:ext uri="{BB962C8B-B14F-4D97-AF65-F5344CB8AC3E}">
        <p14:creationId xmlns:p14="http://schemas.microsoft.com/office/powerpoint/2010/main" val="222989750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ltLang="en-US"/>
              <a:t>Sensitivity and Specificity</a:t>
            </a:r>
          </a:p>
        </p:txBody>
      </p:sp>
      <p:sp>
        <p:nvSpPr>
          <p:cNvPr id="59395" name="Content Placeholder 2"/>
          <p:cNvSpPr>
            <a:spLocks noGrp="1"/>
          </p:cNvSpPr>
          <p:nvPr>
            <p:ph idx="1"/>
          </p:nvPr>
        </p:nvSpPr>
        <p:spPr/>
        <p:txBody>
          <a:bodyPr/>
          <a:lstStyle/>
          <a:p>
            <a:pPr eaLnBrk="1" hangingPunct="1"/>
            <a:r>
              <a:rPr lang="en-US" altLang="en-US"/>
              <a:t>In statistics, there are two other evaluation measures:</a:t>
            </a:r>
          </a:p>
          <a:p>
            <a:pPr lvl="1" eaLnBrk="1" hangingPunct="1"/>
            <a:r>
              <a:rPr lang="en-US" altLang="en-US">
                <a:solidFill>
                  <a:srgbClr val="3333CC"/>
                </a:solidFill>
              </a:rPr>
              <a:t>Sensitivity</a:t>
            </a:r>
            <a:r>
              <a:rPr lang="en-US" altLang="en-US"/>
              <a:t>: Same as TPR</a:t>
            </a:r>
          </a:p>
          <a:p>
            <a:pPr lvl="1" eaLnBrk="1" hangingPunct="1"/>
            <a:r>
              <a:rPr lang="en-US" altLang="en-US">
                <a:solidFill>
                  <a:srgbClr val="3333CC"/>
                </a:solidFill>
              </a:rPr>
              <a:t>Specificity</a:t>
            </a:r>
            <a:r>
              <a:rPr lang="en-US" altLang="en-US"/>
              <a:t>: Also called </a:t>
            </a:r>
            <a:r>
              <a:rPr lang="en-US" altLang="en-US">
                <a:solidFill>
                  <a:srgbClr val="3333CC"/>
                </a:solidFill>
              </a:rPr>
              <a:t>True Negative Rate </a:t>
            </a:r>
            <a:r>
              <a:rPr lang="en-US" altLang="en-US"/>
              <a:t>(TNR)</a:t>
            </a:r>
          </a:p>
          <a:p>
            <a:pPr eaLnBrk="1" hangingPunct="1"/>
            <a:endParaRPr lang="en-US" altLang="en-US"/>
          </a:p>
          <a:p>
            <a:pPr eaLnBrk="1" hangingPunct="1"/>
            <a:endParaRPr lang="en-US" altLang="en-US"/>
          </a:p>
          <a:p>
            <a:pPr eaLnBrk="1" hangingPunct="1"/>
            <a:r>
              <a:rPr lang="en-US" altLang="en-US"/>
              <a:t>Then we have</a:t>
            </a:r>
          </a:p>
        </p:txBody>
      </p:sp>
      <p:sp>
        <p:nvSpPr>
          <p:cNvPr id="4" name="Footer Placeholder 3"/>
          <p:cNvSpPr>
            <a:spLocks noGrp="1"/>
          </p:cNvSpPr>
          <p:nvPr>
            <p:ph type="ftr" sz="quarter" idx="10"/>
          </p:nvPr>
        </p:nvSpPr>
        <p:spPr/>
        <p:txBody>
          <a:bodyPr/>
          <a:lstStyle/>
          <a:p>
            <a:pPr>
              <a:defRPr/>
            </a:pPr>
            <a:r>
              <a:rPr lang="en-US" altLang="en-US"/>
              <a:t>CS583, Bing Liu, UIC</a:t>
            </a:r>
          </a:p>
        </p:txBody>
      </p:sp>
      <p:sp>
        <p:nvSpPr>
          <p:cNvPr id="593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74C87C8-D428-43C0-9503-A9218F995864}" type="slidenum">
              <a:rPr lang="en-US" altLang="en-US" sz="1200">
                <a:latin typeface="Garamond" panose="02020404030301010803" pitchFamily="18" charset="0"/>
              </a:rPr>
              <a:pPr>
                <a:spcBef>
                  <a:spcPct val="0"/>
                </a:spcBef>
                <a:buClrTx/>
                <a:buSzTx/>
                <a:buFontTx/>
                <a:buNone/>
              </a:pPr>
              <a:t>25</a:t>
            </a:fld>
            <a:endParaRPr lang="en-US" altLang="en-US" sz="1200">
              <a:latin typeface="Garamond" panose="02020404030301010803" pitchFamily="18" charset="0"/>
            </a:endParaRPr>
          </a:p>
        </p:txBody>
      </p:sp>
      <p:pic>
        <p:nvPicPr>
          <p:cNvPr id="593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939" y="3608388"/>
            <a:ext cx="2695575"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93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5265738"/>
            <a:ext cx="3605212"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319922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Linear Regression</a:t>
            </a:r>
          </a:p>
        </p:txBody>
      </p:sp>
      <p:sp>
        <p:nvSpPr>
          <p:cNvPr id="3" name="Subtitle 2"/>
          <p:cNvSpPr>
            <a:spLocks noGrp="1"/>
          </p:cNvSpPr>
          <p:nvPr>
            <p:ph type="subTitle" idx="1"/>
          </p:nvPr>
        </p:nvSpPr>
        <p:spPr/>
        <p:txBody>
          <a:bodyPr>
            <a:normAutofit/>
          </a:bodyPr>
          <a:lstStyle/>
          <a:p>
            <a:endParaRPr lang="en-IN" dirty="0"/>
          </a:p>
        </p:txBody>
      </p:sp>
    </p:spTree>
    <p:extLst>
      <p:ext uri="{BB962C8B-B14F-4D97-AF65-F5344CB8AC3E}">
        <p14:creationId xmlns:p14="http://schemas.microsoft.com/office/powerpoint/2010/main" val="3394325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138" y="93900"/>
            <a:ext cx="10515600" cy="1325563"/>
          </a:xfrm>
        </p:spPr>
        <p:txBody>
          <a:bodyPr/>
          <a:lstStyle/>
          <a:p>
            <a:r>
              <a:rPr lang="en-IN" dirty="0"/>
              <a:t>Definition</a:t>
            </a:r>
          </a:p>
        </p:txBody>
      </p:sp>
      <p:sp>
        <p:nvSpPr>
          <p:cNvPr id="3" name="Content Placeholder 2"/>
          <p:cNvSpPr>
            <a:spLocks noGrp="1"/>
          </p:cNvSpPr>
          <p:nvPr>
            <p:ph idx="1"/>
          </p:nvPr>
        </p:nvSpPr>
        <p:spPr>
          <a:xfrm>
            <a:off x="495603" y="1214651"/>
            <a:ext cx="11496443" cy="12032674"/>
          </a:xfrm>
        </p:spPr>
        <p:txBody>
          <a:bodyPr/>
          <a:lstStyle/>
          <a:p>
            <a:r>
              <a:rPr lang="en-IN" dirty="0"/>
              <a:t>Output is Linear Combination of input variables, </a:t>
            </a:r>
          </a:p>
          <a:p>
            <a:endParaRPr lang="en-IN" dirty="0"/>
          </a:p>
          <a:p>
            <a:endParaRPr lang="en-IN" dirty="0"/>
          </a:p>
          <a:p>
            <a:r>
              <a:rPr lang="en-IN" dirty="0"/>
              <a:t>W1, w2…..</a:t>
            </a:r>
            <a:r>
              <a:rPr lang="en-IN" dirty="0" err="1"/>
              <a:t>wp</a:t>
            </a:r>
            <a:r>
              <a:rPr lang="en-IN" dirty="0"/>
              <a:t>=coefficients</a:t>
            </a:r>
          </a:p>
          <a:p>
            <a:r>
              <a:rPr lang="en-IN" dirty="0"/>
              <a:t>W0=bias or intercept</a:t>
            </a:r>
          </a:p>
          <a:p>
            <a:r>
              <a:rPr lang="en-IN" dirty="0"/>
              <a:t>Linear Regression is used for Continuous output</a:t>
            </a:r>
          </a:p>
          <a:p>
            <a:pPr marL="0" indent="0">
              <a:buNone/>
            </a:pPr>
            <a:r>
              <a:rPr lang="en-IN" dirty="0"/>
              <a:t>    values</a:t>
            </a:r>
          </a:p>
          <a:p>
            <a:r>
              <a:rPr lang="en-IN" dirty="0"/>
              <a:t>In the figure shown, we need to fit a line passing </a:t>
            </a:r>
          </a:p>
          <a:p>
            <a:pPr marL="0" indent="0">
              <a:buNone/>
            </a:pPr>
            <a:r>
              <a:rPr lang="en-IN" dirty="0"/>
              <a:t>   through the points</a:t>
            </a:r>
          </a:p>
        </p:txBody>
      </p:sp>
      <p:pic>
        <p:nvPicPr>
          <p:cNvPr id="2056" name="Picture 8" descr="\hat{y}(w, x) = w_0 + w_1 x_1 + ... + w_p x_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841" y="1873157"/>
            <a:ext cx="6706268" cy="5016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7765576" y="2381816"/>
            <a:ext cx="4526721" cy="3619500"/>
          </a:xfrm>
          <a:prstGeom prst="rect">
            <a:avLst/>
          </a:prstGeom>
        </p:spPr>
      </p:pic>
    </p:spTree>
    <p:extLst>
      <p:ext uri="{BB962C8B-B14F-4D97-AF65-F5344CB8AC3E}">
        <p14:creationId xmlns:p14="http://schemas.microsoft.com/office/powerpoint/2010/main" val="1135071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571651"/>
          </a:xfrm>
          <a:prstGeom prst="rect">
            <a:avLst/>
          </a:prstGeom>
        </p:spPr>
      </p:pic>
    </p:spTree>
    <p:extLst>
      <p:ext uri="{BB962C8B-B14F-4D97-AF65-F5344CB8AC3E}">
        <p14:creationId xmlns:p14="http://schemas.microsoft.com/office/powerpoint/2010/main" val="118855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811837"/>
          </a:xfrm>
          <a:prstGeom prst="rect">
            <a:avLst/>
          </a:prstGeom>
        </p:spPr>
      </p:pic>
    </p:spTree>
    <p:extLst>
      <p:ext uri="{BB962C8B-B14F-4D97-AF65-F5344CB8AC3E}">
        <p14:creationId xmlns:p14="http://schemas.microsoft.com/office/powerpoint/2010/main" val="401255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4"/>
          <p:cNvSpPr>
            <a:spLocks noGrp="1"/>
          </p:cNvSpPr>
          <p:nvPr>
            <p:ph type="title"/>
          </p:nvPr>
        </p:nvSpPr>
        <p:spPr>
          <a:xfrm>
            <a:off x="1981200" y="76201"/>
            <a:ext cx="8229600" cy="639763"/>
          </a:xfrm>
        </p:spPr>
        <p:txBody>
          <a:bodyPr>
            <a:normAutofit fontScale="90000"/>
          </a:bodyPr>
          <a:lstStyle/>
          <a:p>
            <a:pPr eaLnBrk="1" hangingPunct="1"/>
            <a:r>
              <a:rPr lang="en-US" altLang="en-US"/>
              <a:t>Generalization</a:t>
            </a:r>
          </a:p>
        </p:txBody>
      </p:sp>
      <p:sp>
        <p:nvSpPr>
          <p:cNvPr id="13315" name="Content Placeholder 5"/>
          <p:cNvSpPr>
            <a:spLocks noGrp="1"/>
          </p:cNvSpPr>
          <p:nvPr>
            <p:ph idx="1"/>
          </p:nvPr>
        </p:nvSpPr>
        <p:spPr>
          <a:xfrm>
            <a:off x="1981200" y="838201"/>
            <a:ext cx="8305800" cy="5287963"/>
          </a:xfrm>
        </p:spPr>
        <p:txBody>
          <a:bodyPr/>
          <a:lstStyle/>
          <a:p>
            <a:pPr eaLnBrk="1" hangingPunct="1"/>
            <a:r>
              <a:rPr lang="en-US" altLang="en-US" sz="2400"/>
              <a:t>Components of generalization error </a:t>
            </a:r>
          </a:p>
          <a:p>
            <a:pPr lvl="1" eaLnBrk="1" hangingPunct="1"/>
            <a:r>
              <a:rPr lang="en-US" altLang="en-US" sz="2000" b="1"/>
              <a:t>Bias:</a:t>
            </a:r>
            <a:r>
              <a:rPr lang="en-US" altLang="en-US" sz="2000"/>
              <a:t> how much the average model over all training sets differ from the true model?</a:t>
            </a:r>
          </a:p>
          <a:p>
            <a:pPr lvl="2" eaLnBrk="1" hangingPunct="1"/>
            <a:r>
              <a:rPr lang="en-US" altLang="en-US"/>
              <a:t>Error due to inaccurate assumptions/simplifications made by the model</a:t>
            </a:r>
          </a:p>
          <a:p>
            <a:pPr lvl="1" eaLnBrk="1" hangingPunct="1"/>
            <a:r>
              <a:rPr lang="en-US" altLang="en-US" sz="2000" b="1"/>
              <a:t>Variance:</a:t>
            </a:r>
            <a:r>
              <a:rPr lang="en-US" altLang="en-US" sz="2000"/>
              <a:t> how much models estimated from different training sets differ from each other</a:t>
            </a:r>
          </a:p>
          <a:p>
            <a:pPr eaLnBrk="1" hangingPunct="1"/>
            <a:r>
              <a:rPr lang="en-US" altLang="en-US" sz="2400" b="1"/>
              <a:t>Underfitting:</a:t>
            </a:r>
            <a:r>
              <a:rPr lang="en-US" altLang="en-US" sz="2400"/>
              <a:t> model is too “simple” to represent all the relevant class characteristics</a:t>
            </a:r>
          </a:p>
          <a:p>
            <a:pPr lvl="1" eaLnBrk="1" hangingPunct="1"/>
            <a:r>
              <a:rPr lang="en-US" altLang="en-US" sz="2000"/>
              <a:t>High bias and low variance</a:t>
            </a:r>
          </a:p>
          <a:p>
            <a:pPr lvl="1" eaLnBrk="1" hangingPunct="1"/>
            <a:r>
              <a:rPr lang="en-US" altLang="en-US" sz="2000"/>
              <a:t>High training error and high test error</a:t>
            </a:r>
          </a:p>
          <a:p>
            <a:pPr eaLnBrk="1" hangingPunct="1"/>
            <a:r>
              <a:rPr lang="en-US" altLang="en-US" sz="2400" b="1"/>
              <a:t>Overfitting:</a:t>
            </a:r>
            <a:r>
              <a:rPr lang="en-US" altLang="en-US" sz="2400"/>
              <a:t> model is too “complex” and fits irrelevant characteristics (noise) in the data</a:t>
            </a:r>
          </a:p>
          <a:p>
            <a:pPr lvl="1" eaLnBrk="1" hangingPunct="1"/>
            <a:r>
              <a:rPr lang="en-US" altLang="en-US" sz="2000"/>
              <a:t>Low bias and high variance</a:t>
            </a:r>
          </a:p>
          <a:p>
            <a:pPr lvl="1" eaLnBrk="1" hangingPunct="1"/>
            <a:r>
              <a:rPr lang="en-US" altLang="en-US" sz="2000"/>
              <a:t>Low training error and high test error</a:t>
            </a:r>
          </a:p>
        </p:txBody>
      </p:sp>
      <p:sp>
        <p:nvSpPr>
          <p:cNvPr id="4" name="TextBox 3"/>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413680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31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315">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36979" y="365125"/>
            <a:ext cx="10616821" cy="5811838"/>
          </a:xfrm>
          <a:prstGeom prst="rect">
            <a:avLst/>
          </a:prstGeom>
        </p:spPr>
      </p:pic>
    </p:spTree>
    <p:extLst>
      <p:ext uri="{BB962C8B-B14F-4D97-AF65-F5344CB8AC3E}">
        <p14:creationId xmlns:p14="http://schemas.microsoft.com/office/powerpoint/2010/main" val="838999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Least Mean Square(LMS) regression Model</a:t>
            </a:r>
          </a:p>
        </p:txBody>
      </p:sp>
      <p:pic>
        <p:nvPicPr>
          <p:cNvPr id="4" name="Content Placeholder 3"/>
          <p:cNvPicPr>
            <a:picLocks noGrp="1" noChangeAspect="1"/>
          </p:cNvPicPr>
          <p:nvPr>
            <p:ph idx="1"/>
          </p:nvPr>
        </p:nvPicPr>
        <p:blipFill>
          <a:blip r:embed="rId2"/>
          <a:stretch>
            <a:fillRect/>
          </a:stretch>
        </p:blipFill>
        <p:spPr>
          <a:xfrm>
            <a:off x="1009934" y="1883391"/>
            <a:ext cx="9840036" cy="4107976"/>
          </a:xfrm>
          <a:prstGeom prst="rect">
            <a:avLst/>
          </a:prstGeom>
        </p:spPr>
      </p:pic>
    </p:spTree>
    <p:extLst>
      <p:ext uri="{BB962C8B-B14F-4D97-AF65-F5344CB8AC3E}">
        <p14:creationId xmlns:p14="http://schemas.microsoft.com/office/powerpoint/2010/main" val="1872975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6947"/>
          </a:xfrm>
        </p:spPr>
        <p:txBody>
          <a:bodyPr/>
          <a:lstStyle/>
          <a:p>
            <a:r>
              <a:rPr lang="en-IN" dirty="0"/>
              <a:t>Least Mean Square(LMS) regression Model</a:t>
            </a:r>
          </a:p>
        </p:txBody>
      </p:sp>
      <p:pic>
        <p:nvPicPr>
          <p:cNvPr id="4" name="Content Placeholder 3"/>
          <p:cNvPicPr>
            <a:picLocks noGrp="1" noChangeAspect="1"/>
          </p:cNvPicPr>
          <p:nvPr>
            <p:ph idx="1"/>
          </p:nvPr>
        </p:nvPicPr>
        <p:blipFill>
          <a:blip r:embed="rId2"/>
          <a:stretch>
            <a:fillRect/>
          </a:stretch>
        </p:blipFill>
        <p:spPr>
          <a:xfrm>
            <a:off x="838199" y="1501254"/>
            <a:ext cx="10189191" cy="4694830"/>
          </a:xfrm>
          <a:prstGeom prst="rect">
            <a:avLst/>
          </a:prstGeom>
        </p:spPr>
      </p:pic>
    </p:spTree>
    <p:extLst>
      <p:ext uri="{BB962C8B-B14F-4D97-AF65-F5344CB8AC3E}">
        <p14:creationId xmlns:p14="http://schemas.microsoft.com/office/powerpoint/2010/main" val="3648439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77072"/>
          </a:xfrm>
        </p:spPr>
        <p:txBody>
          <a:bodyPr/>
          <a:lstStyle/>
          <a:p>
            <a:r>
              <a:rPr lang="en-IN" dirty="0"/>
              <a:t>Least Mean Square(LMS) regression Model</a:t>
            </a:r>
          </a:p>
        </p:txBody>
      </p:sp>
      <p:pic>
        <p:nvPicPr>
          <p:cNvPr id="4" name="Content Placeholder 3"/>
          <p:cNvPicPr>
            <a:picLocks noGrp="1" noChangeAspect="1"/>
          </p:cNvPicPr>
          <p:nvPr>
            <p:ph idx="1"/>
          </p:nvPr>
        </p:nvPicPr>
        <p:blipFill>
          <a:blip r:embed="rId2"/>
          <a:stretch>
            <a:fillRect/>
          </a:stretch>
        </p:blipFill>
        <p:spPr>
          <a:xfrm>
            <a:off x="838200" y="1542198"/>
            <a:ext cx="10407555" cy="4967784"/>
          </a:xfrm>
          <a:prstGeom prst="rect">
            <a:avLst/>
          </a:prstGeom>
        </p:spPr>
      </p:pic>
    </p:spTree>
    <p:extLst>
      <p:ext uri="{BB962C8B-B14F-4D97-AF65-F5344CB8AC3E}">
        <p14:creationId xmlns:p14="http://schemas.microsoft.com/office/powerpoint/2010/main" val="12060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838200" y="477672"/>
            <a:ext cx="10612272" cy="5699291"/>
          </a:xfrm>
          <a:prstGeom prst="rect">
            <a:avLst/>
          </a:prstGeom>
        </p:spPr>
      </p:pic>
    </p:spTree>
    <p:extLst>
      <p:ext uri="{BB962C8B-B14F-4D97-AF65-F5344CB8AC3E}">
        <p14:creationId xmlns:p14="http://schemas.microsoft.com/office/powerpoint/2010/main" val="705897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Convex Optimization using gradient descent</a:t>
            </a:r>
          </a:p>
        </p:txBody>
      </p:sp>
      <p:pic>
        <p:nvPicPr>
          <p:cNvPr id="4" name="Content Placeholder 3"/>
          <p:cNvPicPr>
            <a:picLocks noGrp="1" noChangeAspect="1"/>
          </p:cNvPicPr>
          <p:nvPr>
            <p:ph idx="1"/>
          </p:nvPr>
        </p:nvPicPr>
        <p:blipFill>
          <a:blip r:embed="rId2"/>
          <a:stretch>
            <a:fillRect/>
          </a:stretch>
        </p:blipFill>
        <p:spPr>
          <a:xfrm>
            <a:off x="6987655" y="1664210"/>
            <a:ext cx="4137545" cy="3787205"/>
          </a:xfrm>
          <a:prstGeom prst="rect">
            <a:avLst/>
          </a:prstGeom>
        </p:spPr>
      </p:pic>
      <p:pic>
        <p:nvPicPr>
          <p:cNvPr id="8" name="Picture 7"/>
          <p:cNvPicPr>
            <a:picLocks noChangeAspect="1"/>
          </p:cNvPicPr>
          <p:nvPr/>
        </p:nvPicPr>
        <p:blipFill>
          <a:blip r:embed="rId3"/>
          <a:stretch>
            <a:fillRect/>
          </a:stretch>
        </p:blipFill>
        <p:spPr>
          <a:xfrm>
            <a:off x="1701422" y="1664210"/>
            <a:ext cx="4271749" cy="3603008"/>
          </a:xfrm>
          <a:prstGeom prst="rect">
            <a:avLst/>
          </a:prstGeom>
        </p:spPr>
      </p:pic>
      <p:pic>
        <p:nvPicPr>
          <p:cNvPr id="9" name="Picture 8"/>
          <p:cNvPicPr>
            <a:picLocks noChangeAspect="1"/>
          </p:cNvPicPr>
          <p:nvPr/>
        </p:nvPicPr>
        <p:blipFill>
          <a:blip r:embed="rId4"/>
          <a:stretch>
            <a:fillRect/>
          </a:stretch>
        </p:blipFill>
        <p:spPr>
          <a:xfrm>
            <a:off x="1269242" y="5554639"/>
            <a:ext cx="9855958" cy="1011664"/>
          </a:xfrm>
          <a:prstGeom prst="rect">
            <a:avLst/>
          </a:prstGeom>
        </p:spPr>
      </p:pic>
    </p:spTree>
    <p:extLst>
      <p:ext uri="{BB962C8B-B14F-4D97-AF65-F5344CB8AC3E}">
        <p14:creationId xmlns:p14="http://schemas.microsoft.com/office/powerpoint/2010/main" val="1455648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4"/>
            <a:ext cx="10515600" cy="2814803"/>
          </a:xfrm>
        </p:spPr>
        <p:txBody>
          <a:bodyPr>
            <a:normAutofit/>
          </a:bodyPr>
          <a:lstStyle/>
          <a:p>
            <a:pPr algn="ctr"/>
            <a:r>
              <a:rPr lang="en-US" sz="8000" b="1" dirty="0">
                <a:solidFill>
                  <a:srgbClr val="268FDE"/>
                </a:solidFill>
                <a:latin typeface="Centaur" panose="02030504050205020304" pitchFamily="18" charset="0"/>
              </a:rPr>
              <a:t>Make a guess?</a:t>
            </a:r>
            <a:br>
              <a:rPr lang="en-US" sz="8000" b="1" dirty="0">
                <a:solidFill>
                  <a:srgbClr val="268FDE"/>
                </a:solidFill>
                <a:latin typeface="Centaur" panose="02030504050205020304" pitchFamily="18" charset="0"/>
              </a:rPr>
            </a:br>
            <a:r>
              <a:rPr lang="en-US" sz="5400" b="1" dirty="0">
                <a:solidFill>
                  <a:srgbClr val="268FDE"/>
                </a:solidFill>
                <a:latin typeface="Centaur" panose="02030504050205020304" pitchFamily="18" charset="0"/>
              </a:rPr>
              <a:t>What does it mean?...</a:t>
            </a:r>
            <a:endParaRPr lang="ru-RU" sz="5400" b="1" dirty="0">
              <a:solidFill>
                <a:srgbClr val="268FDE"/>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887" y="4085437"/>
            <a:ext cx="10154571" cy="94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63887" y="3260916"/>
            <a:ext cx="3910045" cy="707886"/>
          </a:xfrm>
          <a:prstGeom prst="rect">
            <a:avLst/>
          </a:prstGeom>
          <a:noFill/>
        </p:spPr>
        <p:txBody>
          <a:bodyPr wrap="none" rtlCol="0">
            <a:spAutoFit/>
          </a:bodyPr>
          <a:lstStyle/>
          <a:p>
            <a:r>
              <a:rPr lang="en-US" sz="4000" b="1" dirty="0">
                <a:solidFill>
                  <a:srgbClr val="268FDE"/>
                </a:solidFill>
                <a:latin typeface="Centaur" panose="02030504050205020304" pitchFamily="18" charset="0"/>
              </a:rPr>
              <a:t>Hypothesis /guess :</a:t>
            </a:r>
          </a:p>
        </p:txBody>
      </p:sp>
      <p:cxnSp>
        <p:nvCxnSpPr>
          <p:cNvPr id="7" name="Straight Arrow Connector 6"/>
          <p:cNvCxnSpPr/>
          <p:nvPr/>
        </p:nvCxnSpPr>
        <p:spPr>
          <a:xfrm flipV="1">
            <a:off x="3513509" y="4847639"/>
            <a:ext cx="982745"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513509" y="4847639"/>
            <a:ext cx="2486274"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513509" y="4847639"/>
            <a:ext cx="3973879"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513509" y="4847639"/>
            <a:ext cx="6676136"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44682" y="5224169"/>
            <a:ext cx="1568827" cy="707886"/>
          </a:xfrm>
          <a:prstGeom prst="rect">
            <a:avLst/>
          </a:prstGeom>
          <a:noFill/>
        </p:spPr>
        <p:txBody>
          <a:bodyPr wrap="none" rtlCol="0">
            <a:spAutoFit/>
          </a:bodyPr>
          <a:lstStyle/>
          <a:p>
            <a:r>
              <a:rPr lang="en-US" sz="4000" b="1" dirty="0">
                <a:solidFill>
                  <a:srgbClr val="268FDE"/>
                </a:solidFill>
                <a:latin typeface="Centaur" panose="02030504050205020304" pitchFamily="18" charset="0"/>
              </a:rPr>
              <a:t>weights</a:t>
            </a:r>
          </a:p>
        </p:txBody>
      </p:sp>
    </p:spTree>
    <p:extLst>
      <p:ext uri="{BB962C8B-B14F-4D97-AF65-F5344CB8AC3E}">
        <p14:creationId xmlns:p14="http://schemas.microsoft.com/office/powerpoint/2010/main" val="3430299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365125"/>
            <a:ext cx="10918209" cy="1325563"/>
          </a:xfrm>
        </p:spPr>
        <p:txBody>
          <a:bodyPr>
            <a:normAutofit/>
          </a:bodyPr>
          <a:lstStyle/>
          <a:p>
            <a:pPr algn="ctr"/>
            <a:r>
              <a:rPr lang="en-US" sz="7200" b="1" dirty="0">
                <a:solidFill>
                  <a:srgbClr val="268FDE"/>
                </a:solidFill>
                <a:latin typeface="Centaur" panose="02030504050205020304" pitchFamily="18" charset="0"/>
              </a:rPr>
              <a:t>Find out our mistake…</a:t>
            </a:r>
            <a:endParaRPr lang="ru-RU" sz="7200" b="1" dirty="0">
              <a:solidFill>
                <a:srgbClr val="268FDE"/>
              </a:solidFill>
            </a:endParaRPr>
          </a:p>
        </p:txBody>
      </p:sp>
      <p:pic>
        <p:nvPicPr>
          <p:cNvPr id="2050" name="Picture 2" descr="https://git.gitbook.com/raw/lenadroid/my-conference-talks/master/CostFunctionMLR.png?token=bGVuYWRyb2lkOjg3YzAzMWY2LThjMzktNGQ5Ny1hNmJmLTEwNTEyZGYzZmM5OQ%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499" y="2193627"/>
            <a:ext cx="9868256" cy="19384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18443" y="1769494"/>
            <a:ext cx="6466963" cy="707886"/>
          </a:xfrm>
          <a:prstGeom prst="rect">
            <a:avLst/>
          </a:prstGeom>
          <a:noFill/>
        </p:spPr>
        <p:txBody>
          <a:bodyPr wrap="none" rtlCol="0">
            <a:spAutoFit/>
          </a:bodyPr>
          <a:lstStyle/>
          <a:p>
            <a:r>
              <a:rPr lang="en-US" sz="4000" b="1" dirty="0">
                <a:solidFill>
                  <a:srgbClr val="268FDE"/>
                </a:solidFill>
                <a:latin typeface="Centaur" panose="02030504050205020304" pitchFamily="18" charset="0"/>
              </a:rPr>
              <a:t>Cost function/ Mistake function:</a:t>
            </a:r>
          </a:p>
        </p:txBody>
      </p:sp>
      <p:sp>
        <p:nvSpPr>
          <p:cNvPr id="7" name="Title 1"/>
          <p:cNvSpPr txBox="1">
            <a:spLocks/>
          </p:cNvSpPr>
          <p:nvPr/>
        </p:nvSpPr>
        <p:spPr>
          <a:xfrm>
            <a:off x="5" y="4090003"/>
            <a:ext cx="9594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solidFill>
                  <a:srgbClr val="268FDE"/>
                </a:solidFill>
                <a:latin typeface="Centaur" panose="02030504050205020304" pitchFamily="18" charset="0"/>
              </a:rPr>
              <a:t>… and minimize it:</a:t>
            </a:r>
            <a:endParaRPr lang="ru-RU" sz="7200" b="1" dirty="0">
              <a:solidFill>
                <a:srgbClr val="268FDE"/>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924" y="5319065"/>
            <a:ext cx="2391560" cy="107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435" y="4450653"/>
            <a:ext cx="2630488"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9321421" y="4132037"/>
            <a:ext cx="791570" cy="4809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208525" y="3534770"/>
            <a:ext cx="1828800" cy="923330"/>
          </a:xfrm>
          <a:prstGeom prst="rect">
            <a:avLst/>
          </a:prstGeom>
          <a:noFill/>
        </p:spPr>
        <p:txBody>
          <a:bodyPr wrap="square" rtlCol="0">
            <a:spAutoFit/>
          </a:bodyPr>
          <a:lstStyle/>
          <a:p>
            <a:r>
              <a:rPr lang="en-IN" dirty="0"/>
              <a:t>Gradient Descent to find the global minimum.</a:t>
            </a:r>
          </a:p>
        </p:txBody>
      </p:sp>
    </p:spTree>
    <p:extLst>
      <p:ext uri="{BB962C8B-B14F-4D97-AF65-F5344CB8AC3E}">
        <p14:creationId xmlns:p14="http://schemas.microsoft.com/office/powerpoint/2010/main" val="2935331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365125"/>
            <a:ext cx="12192000" cy="1325563"/>
          </a:xfrm>
        </p:spPr>
        <p:txBody>
          <a:bodyPr>
            <a:normAutofit/>
          </a:bodyPr>
          <a:lstStyle/>
          <a:p>
            <a:pPr algn="ctr"/>
            <a:r>
              <a:rPr lang="en-US" sz="7200" b="1" dirty="0">
                <a:solidFill>
                  <a:srgbClr val="268FDE"/>
                </a:solidFill>
                <a:latin typeface="Centaur" panose="02030504050205020304" pitchFamily="18" charset="0"/>
              </a:rPr>
              <a:t>How to reduce the mistake?</a:t>
            </a:r>
            <a:endParaRPr lang="ru-RU" sz="7200" b="1" dirty="0">
              <a:solidFill>
                <a:srgbClr val="268FDE"/>
              </a:solidFill>
            </a:endParaRPr>
          </a:p>
        </p:txBody>
      </p:sp>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229" y="2997341"/>
            <a:ext cx="2766804" cy="2962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46660" y="1610430"/>
            <a:ext cx="9237627" cy="1200329"/>
          </a:xfrm>
          <a:prstGeom prst="rect">
            <a:avLst/>
          </a:prstGeom>
          <a:noFill/>
        </p:spPr>
        <p:txBody>
          <a:bodyPr wrap="square" rtlCol="0">
            <a:spAutoFit/>
          </a:bodyPr>
          <a:lstStyle/>
          <a:p>
            <a:r>
              <a:rPr lang="en-US" sz="3600" b="1" dirty="0">
                <a:solidFill>
                  <a:schemeClr val="tx1">
                    <a:lumMod val="75000"/>
                    <a:lumOff val="25000"/>
                  </a:schemeClr>
                </a:solidFill>
                <a:latin typeface="Centaur" panose="02030504050205020304" pitchFamily="18" charset="0"/>
              </a:rPr>
              <a:t>Update each slope parameter</a:t>
            </a:r>
            <a:r>
              <a:rPr lang="en-US" sz="2800" b="1" dirty="0">
                <a:solidFill>
                  <a:schemeClr val="tx1">
                    <a:lumMod val="75000"/>
                    <a:lumOff val="25000"/>
                  </a:schemeClr>
                </a:solidFill>
                <a:latin typeface="Centaur" panose="02030504050205020304" pitchFamily="18" charset="0"/>
              </a:rPr>
              <a:t>  </a:t>
            </a:r>
            <a:r>
              <a:rPr lang="en-US" sz="3600" b="1" dirty="0">
                <a:solidFill>
                  <a:schemeClr val="tx1">
                    <a:lumMod val="75000"/>
                    <a:lumOff val="25000"/>
                  </a:schemeClr>
                </a:solidFill>
                <a:latin typeface="Centaur" panose="02030504050205020304" pitchFamily="18" charset="0"/>
              </a:rPr>
              <a:t>until  Mistake Function</a:t>
            </a:r>
          </a:p>
          <a:p>
            <a:r>
              <a:rPr lang="en-US" sz="3600" b="1" dirty="0">
                <a:solidFill>
                  <a:schemeClr val="tx1">
                    <a:lumMod val="75000"/>
                    <a:lumOff val="25000"/>
                  </a:schemeClr>
                </a:solidFill>
                <a:latin typeface="Centaur" panose="02030504050205020304" pitchFamily="18" charset="0"/>
              </a:rPr>
              <a:t>minimum is reached:</a:t>
            </a:r>
          </a:p>
        </p:txBody>
      </p:sp>
      <p:sp>
        <p:nvSpPr>
          <p:cNvPr id="26" name="Rectangle 25"/>
          <p:cNvSpPr/>
          <p:nvPr/>
        </p:nvSpPr>
        <p:spPr>
          <a:xfrm>
            <a:off x="5582945" y="4056064"/>
            <a:ext cx="2427124" cy="584775"/>
          </a:xfrm>
          <a:prstGeom prst="rect">
            <a:avLst/>
          </a:prstGeom>
        </p:spPr>
        <p:txBody>
          <a:bodyPr wrap="square">
            <a:spAutoFit/>
          </a:bodyPr>
          <a:lstStyle/>
          <a:p>
            <a:r>
              <a:rPr lang="en-US" sz="3200" b="1" dirty="0">
                <a:solidFill>
                  <a:srgbClr val="268FDE"/>
                </a:solidFill>
                <a:latin typeface="Centaur" panose="02030504050205020304" pitchFamily="18" charset="0"/>
              </a:rPr>
              <a:t>Simultaneously </a:t>
            </a:r>
            <a:endParaRPr lang="en-US" sz="3200" dirty="0">
              <a:solidFill>
                <a:srgbClr val="268FDE"/>
              </a:solidFill>
            </a:endParaRPr>
          </a:p>
        </p:txBody>
      </p:sp>
      <p:cxnSp>
        <p:nvCxnSpPr>
          <p:cNvPr id="28" name="Straight Arrow Connector 27"/>
          <p:cNvCxnSpPr/>
          <p:nvPr/>
        </p:nvCxnSpPr>
        <p:spPr>
          <a:xfrm flipH="1" flipV="1">
            <a:off x="4666397" y="3511887"/>
            <a:ext cx="865676" cy="8365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4666397" y="4389397"/>
            <a:ext cx="8656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666397" y="4389397"/>
            <a:ext cx="865676" cy="1103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61" name="TextBox 2060"/>
          <p:cNvSpPr txBox="1"/>
          <p:nvPr/>
        </p:nvSpPr>
        <p:spPr>
          <a:xfrm>
            <a:off x="8201167" y="2971698"/>
            <a:ext cx="3193576" cy="2677656"/>
          </a:xfrm>
          <a:prstGeom prst="rect">
            <a:avLst/>
          </a:prstGeom>
          <a:noFill/>
        </p:spPr>
        <p:txBody>
          <a:bodyPr wrap="square" rtlCol="0">
            <a:spAutoFit/>
          </a:bodyPr>
          <a:lstStyle/>
          <a:p>
            <a:r>
              <a:rPr lang="en-US" sz="2800" b="1" dirty="0">
                <a:solidFill>
                  <a:srgbClr val="268FDE"/>
                </a:solidFill>
                <a:latin typeface="Centaur" panose="02030504050205020304" pitchFamily="18" charset="0"/>
              </a:rPr>
              <a:t>  Alpha</a:t>
            </a:r>
          </a:p>
          <a:p>
            <a:r>
              <a:rPr lang="en-US" sz="2800" dirty="0">
                <a:latin typeface="Centaur" panose="02030504050205020304" pitchFamily="18" charset="0"/>
              </a:rPr>
              <a:t>  Learning rate</a:t>
            </a:r>
          </a:p>
          <a:p>
            <a:endParaRPr lang="en-US" sz="2800" dirty="0">
              <a:latin typeface="Centaur" panose="02030504050205020304" pitchFamily="18" charset="0"/>
            </a:endParaRPr>
          </a:p>
          <a:p>
            <a:endParaRPr lang="en-US" sz="2800" dirty="0">
              <a:latin typeface="Centaur" panose="02030504050205020304" pitchFamily="18" charset="0"/>
            </a:endParaRPr>
          </a:p>
          <a:p>
            <a:r>
              <a:rPr lang="en-US" sz="2800" b="1" dirty="0">
                <a:solidFill>
                  <a:srgbClr val="268FDE"/>
                </a:solidFill>
                <a:latin typeface="Centaur" panose="02030504050205020304" pitchFamily="18" charset="0"/>
              </a:rPr>
              <a:t>  Derivative</a:t>
            </a:r>
          </a:p>
          <a:p>
            <a:r>
              <a:rPr lang="en-US" sz="2800" dirty="0">
                <a:latin typeface="Centaur" panose="02030504050205020304" pitchFamily="18" charset="0"/>
              </a:rPr>
              <a:t>  Direction of moving</a:t>
            </a:r>
          </a:p>
        </p:txBody>
      </p:sp>
    </p:spTree>
    <p:extLst>
      <p:ext uri="{BB962C8B-B14F-4D97-AF65-F5344CB8AC3E}">
        <p14:creationId xmlns:p14="http://schemas.microsoft.com/office/powerpoint/2010/main" val="122630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791" y="3823801"/>
            <a:ext cx="3740353" cy="303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341" y="867539"/>
            <a:ext cx="4457274" cy="3390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101" y="1778123"/>
            <a:ext cx="5152599" cy="4230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0" y="296885"/>
            <a:ext cx="12192000" cy="1325563"/>
          </a:xfrm>
        </p:spPr>
        <p:txBody>
          <a:bodyPr>
            <a:normAutofit/>
          </a:bodyPr>
          <a:lstStyle/>
          <a:p>
            <a:pPr algn="ctr"/>
            <a:r>
              <a:rPr lang="en-US" sz="7200" b="1" dirty="0">
                <a:solidFill>
                  <a:srgbClr val="268FDE"/>
                </a:solidFill>
                <a:latin typeface="Centaur" panose="02030504050205020304" pitchFamily="18" charset="0"/>
              </a:rPr>
              <a:t>Mistake function looks like…</a:t>
            </a:r>
            <a:endParaRPr lang="ru-RU" sz="7200" b="1" dirty="0">
              <a:solidFill>
                <a:srgbClr val="268FDE"/>
              </a:solidFill>
            </a:endParaRPr>
          </a:p>
        </p:txBody>
      </p:sp>
      <p:cxnSp>
        <p:nvCxnSpPr>
          <p:cNvPr id="4" name="Straight Arrow Connector 3"/>
          <p:cNvCxnSpPr/>
          <p:nvPr/>
        </p:nvCxnSpPr>
        <p:spPr>
          <a:xfrm flipV="1">
            <a:off x="3098042" y="3425590"/>
            <a:ext cx="1000344" cy="968991"/>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042" y="3643952"/>
            <a:ext cx="5779326" cy="750630"/>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098042" y="4394581"/>
            <a:ext cx="2113625" cy="1022520"/>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28057" y="4163749"/>
            <a:ext cx="2292824" cy="461665"/>
          </a:xfrm>
          <a:prstGeom prst="rect">
            <a:avLst/>
          </a:prstGeom>
          <a:noFill/>
        </p:spPr>
        <p:txBody>
          <a:bodyPr wrap="square" rtlCol="0">
            <a:spAutoFit/>
          </a:bodyPr>
          <a:lstStyle/>
          <a:p>
            <a:r>
              <a:rPr lang="en-US" sz="2400" b="1" dirty="0">
                <a:solidFill>
                  <a:srgbClr val="268FDE"/>
                </a:solidFill>
                <a:latin typeface="Centaur" panose="02030504050205020304" pitchFamily="18" charset="0"/>
              </a:rPr>
              <a:t>Global minimums</a:t>
            </a:r>
          </a:p>
        </p:txBody>
      </p:sp>
    </p:spTree>
    <p:extLst>
      <p:ext uri="{BB962C8B-B14F-4D97-AF65-F5344CB8AC3E}">
        <p14:creationId xmlns:p14="http://schemas.microsoft.com/office/powerpoint/2010/main" val="4219164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4"/>
          <p:cNvSpPr>
            <a:spLocks noGrp="1"/>
          </p:cNvSpPr>
          <p:nvPr>
            <p:ph type="title"/>
          </p:nvPr>
        </p:nvSpPr>
        <p:spPr>
          <a:xfrm>
            <a:off x="1981200" y="76201"/>
            <a:ext cx="8229600" cy="639763"/>
          </a:xfrm>
        </p:spPr>
        <p:txBody>
          <a:bodyPr>
            <a:normAutofit fontScale="90000"/>
          </a:bodyPr>
          <a:lstStyle/>
          <a:p>
            <a:pPr eaLnBrk="1" hangingPunct="1"/>
            <a:r>
              <a:rPr lang="en-US" altLang="en-US"/>
              <a:t>Generalization</a:t>
            </a:r>
          </a:p>
        </p:txBody>
      </p:sp>
      <p:sp>
        <p:nvSpPr>
          <p:cNvPr id="13315" name="Content Placeholder 5"/>
          <p:cNvSpPr>
            <a:spLocks noGrp="1"/>
          </p:cNvSpPr>
          <p:nvPr>
            <p:ph idx="1"/>
          </p:nvPr>
        </p:nvSpPr>
        <p:spPr>
          <a:xfrm>
            <a:off x="1981200" y="838201"/>
            <a:ext cx="8305800" cy="5287963"/>
          </a:xfrm>
        </p:spPr>
        <p:txBody>
          <a:bodyPr/>
          <a:lstStyle/>
          <a:p>
            <a:pPr eaLnBrk="1" hangingPunct="1"/>
            <a:r>
              <a:rPr lang="en-US" altLang="en-US" sz="2400" b="1" dirty="0"/>
              <a:t>High Bias and High Variance:</a:t>
            </a:r>
            <a:r>
              <a:rPr lang="en-US" altLang="en-US" sz="2400" dirty="0"/>
              <a:t> model is not able to capture the underlying patterns in data (high bias) and it is also too sensitive to changes in training data) (high variance)</a:t>
            </a:r>
          </a:p>
          <a:p>
            <a:pPr eaLnBrk="1" hangingPunct="1"/>
            <a:r>
              <a:rPr lang="en-US" altLang="en-US" sz="2400" b="1" dirty="0"/>
              <a:t>Low Bias and Low Variance: </a:t>
            </a:r>
            <a:r>
              <a:rPr lang="en-US" altLang="en-US" sz="2400" dirty="0"/>
              <a:t>ideal model</a:t>
            </a:r>
            <a:endParaRPr lang="en-US" altLang="en-US" sz="2000" dirty="0"/>
          </a:p>
        </p:txBody>
      </p:sp>
      <p:sp>
        <p:nvSpPr>
          <p:cNvPr id="4" name="TextBox 3"/>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436790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Regression for data shown initially</a:t>
            </a:r>
          </a:p>
        </p:txBody>
      </p:sp>
      <p:pic>
        <p:nvPicPr>
          <p:cNvPr id="4" name="Content Placeholder 3"/>
          <p:cNvPicPr>
            <a:picLocks noGrp="1" noChangeAspect="1"/>
          </p:cNvPicPr>
          <p:nvPr>
            <p:ph idx="1"/>
          </p:nvPr>
        </p:nvPicPr>
        <p:blipFill>
          <a:blip r:embed="rId2"/>
          <a:stretch>
            <a:fillRect/>
          </a:stretch>
        </p:blipFill>
        <p:spPr>
          <a:xfrm>
            <a:off x="1146412" y="1883391"/>
            <a:ext cx="10099344" cy="4652252"/>
          </a:xfrm>
          <a:prstGeom prst="rect">
            <a:avLst/>
          </a:prstGeom>
        </p:spPr>
      </p:pic>
    </p:spTree>
    <p:extLst>
      <p:ext uri="{BB962C8B-B14F-4D97-AF65-F5344CB8AC3E}">
        <p14:creationId xmlns:p14="http://schemas.microsoft.com/office/powerpoint/2010/main" val="2875087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0E0A-8DB7-815C-B72B-1A23DD4B972E}"/>
              </a:ext>
            </a:extLst>
          </p:cNvPr>
          <p:cNvSpPr>
            <a:spLocks noGrp="1"/>
          </p:cNvSpPr>
          <p:nvPr>
            <p:ph type="title"/>
          </p:nvPr>
        </p:nvSpPr>
        <p:spPr/>
        <p:txBody>
          <a:bodyPr/>
          <a:lstStyle/>
          <a:p>
            <a:r>
              <a:rPr lang="en-US" dirty="0"/>
              <a:t>Regularization</a:t>
            </a:r>
            <a:endParaRPr lang="en-IN" dirty="0"/>
          </a:p>
        </p:txBody>
      </p:sp>
      <p:sp>
        <p:nvSpPr>
          <p:cNvPr id="3" name="Content Placeholder 2">
            <a:extLst>
              <a:ext uri="{FF2B5EF4-FFF2-40B4-BE49-F238E27FC236}">
                <a16:creationId xmlns:a16="http://schemas.microsoft.com/office/drawing/2014/main" id="{A8A81A5C-9FAC-CDC0-600C-19630C9B4F09}"/>
              </a:ext>
            </a:extLst>
          </p:cNvPr>
          <p:cNvSpPr>
            <a:spLocks noGrp="1"/>
          </p:cNvSpPr>
          <p:nvPr>
            <p:ph idx="1"/>
          </p:nvPr>
        </p:nvSpPr>
        <p:spPr/>
        <p:txBody>
          <a:bodyPr>
            <a:normAutofit fontScale="70000" lnSpcReduction="20000"/>
          </a:bodyPr>
          <a:lstStyle/>
          <a:p>
            <a:r>
              <a:rPr lang="en-US" dirty="0"/>
              <a:t>In regression analysis, the features are estimated using coefficients while modelling. Also, if the estimates can be restricted, or </a:t>
            </a:r>
            <a:r>
              <a:rPr lang="en-US" dirty="0" err="1"/>
              <a:t>shrinked</a:t>
            </a:r>
            <a:r>
              <a:rPr lang="en-US" dirty="0"/>
              <a:t> or regularized towards zero, then the impact of insignificant features might be reduced and would prevent models from high variance with a stable fit. </a:t>
            </a:r>
          </a:p>
          <a:p>
            <a:r>
              <a:rPr lang="en-US" dirty="0"/>
              <a:t>Regularization is the most used technique to penalize complex models in machine learning, it is deployed for reducing overfitting (or, contracting generalization errors) by putting network weights small. Also, it enhances the performance of models for new inputs.</a:t>
            </a:r>
          </a:p>
          <a:p>
            <a:r>
              <a:rPr lang="en-US" dirty="0"/>
              <a:t>In simple words, it avoids overfitting by panelizing the regression coefficients of high value. More specifically, It decreases the parameters and shrinks (simplifies) the model. This more streamlined model will aptly perform more efficiently while making predictions.</a:t>
            </a:r>
          </a:p>
          <a:p>
            <a:r>
              <a:rPr lang="en-US" dirty="0"/>
              <a:t>Since, it makes the magnitude to weighted values low in a model, regularization technique is also referred to as weight decay.</a:t>
            </a:r>
          </a:p>
          <a:p>
            <a:r>
              <a:rPr lang="en-US" dirty="0"/>
              <a:t>Moreover, Regularization appends penalties to more complex models and arranges potential models from slightest overfit to greatest. Regularization assumes that least weights may produce simpler models and hence assist in avoiding overfitting.</a:t>
            </a:r>
            <a:endParaRPr lang="en-IN" dirty="0"/>
          </a:p>
        </p:txBody>
      </p:sp>
    </p:spTree>
    <p:extLst>
      <p:ext uri="{BB962C8B-B14F-4D97-AF65-F5344CB8AC3E}">
        <p14:creationId xmlns:p14="http://schemas.microsoft.com/office/powerpoint/2010/main" val="3484709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66CF-E774-C079-2817-D2B59C1178FF}"/>
              </a:ext>
            </a:extLst>
          </p:cNvPr>
          <p:cNvSpPr>
            <a:spLocks noGrp="1"/>
          </p:cNvSpPr>
          <p:nvPr>
            <p:ph type="title"/>
          </p:nvPr>
        </p:nvSpPr>
        <p:spPr/>
        <p:txBody>
          <a:bodyPr/>
          <a:lstStyle/>
          <a:p>
            <a:r>
              <a:rPr lang="en-US" dirty="0"/>
              <a:t>Regularization (L1 Lasso and L2 Ridge)</a:t>
            </a:r>
            <a:endParaRPr lang="en-IN" dirty="0"/>
          </a:p>
        </p:txBody>
      </p:sp>
      <p:sp>
        <p:nvSpPr>
          <p:cNvPr id="3" name="Content Placeholder 2">
            <a:extLst>
              <a:ext uri="{FF2B5EF4-FFF2-40B4-BE49-F238E27FC236}">
                <a16:creationId xmlns:a16="http://schemas.microsoft.com/office/drawing/2014/main" id="{A155F423-1650-C2C3-F19F-E5836F4DBE45}"/>
              </a:ext>
            </a:extLst>
          </p:cNvPr>
          <p:cNvSpPr>
            <a:spLocks noGrp="1"/>
          </p:cNvSpPr>
          <p:nvPr>
            <p:ph idx="1"/>
          </p:nvPr>
        </p:nvSpPr>
        <p:spPr>
          <a:xfrm>
            <a:off x="838200" y="1825625"/>
            <a:ext cx="5459963" cy="4351338"/>
          </a:xfrm>
        </p:spPr>
        <p:txBody>
          <a:bodyPr>
            <a:normAutofit fontScale="62500" lnSpcReduction="20000"/>
          </a:bodyPr>
          <a:lstStyle/>
          <a:p>
            <a:r>
              <a:rPr lang="en-US" dirty="0"/>
              <a:t>When you have a large number of features in your data set, you may wish to create a less complex, more parsimonious model. Two widely used regularization techniques used to address overfitting and feature selection are L1 and L2 regularization.</a:t>
            </a:r>
          </a:p>
          <a:p>
            <a:r>
              <a:rPr lang="en-US" dirty="0"/>
              <a:t>As we can see from the formula of L1 and L2 regularization, L1 regularization adds the penalty term in cost function by adding the absolute value of weight(</a:t>
            </a:r>
            <a:r>
              <a:rPr lang="en-US" dirty="0" err="1"/>
              <a:t>Wj</a:t>
            </a:r>
            <a:r>
              <a:rPr lang="en-US" dirty="0"/>
              <a:t>) parameters, while L2 regularization adds the squared value of weights(</a:t>
            </a:r>
            <a:r>
              <a:rPr lang="en-US" dirty="0" err="1"/>
              <a:t>Wj</a:t>
            </a:r>
            <a:r>
              <a:rPr lang="en-US" dirty="0"/>
              <a:t>) in the cost function.</a:t>
            </a:r>
          </a:p>
          <a:p>
            <a:r>
              <a:rPr lang="en-US" dirty="0"/>
              <a:t>L1 Regularization, also called a lasso regression, adds the “absolute value of magnitude” of the coefficient as a penalty term to the loss function.</a:t>
            </a:r>
          </a:p>
          <a:p>
            <a:r>
              <a:rPr lang="en-US" dirty="0"/>
              <a:t>L2 Regularization, also called a ridge regression, adds the “squared magnitude” of the coefficient as the penalty term to the loss function.</a:t>
            </a:r>
          </a:p>
          <a:p>
            <a:r>
              <a:rPr lang="en-US" dirty="0"/>
              <a:t>A regression model that uses the L1 regularization technique is called </a:t>
            </a:r>
            <a:r>
              <a:rPr lang="en-US" b="1" dirty="0"/>
              <a:t>lasso regression </a:t>
            </a:r>
            <a:r>
              <a:rPr lang="en-US" dirty="0"/>
              <a:t>and a model that uses the L2 is called </a:t>
            </a:r>
            <a:r>
              <a:rPr lang="en-US" b="1" dirty="0"/>
              <a:t>ridge regression</a:t>
            </a:r>
            <a:r>
              <a:rPr lang="en-US" dirty="0"/>
              <a:t>.</a:t>
            </a:r>
          </a:p>
          <a:p>
            <a:endParaRPr lang="en-IN" dirty="0"/>
          </a:p>
        </p:txBody>
      </p:sp>
      <p:pic>
        <p:nvPicPr>
          <p:cNvPr id="5" name="Picture 4">
            <a:extLst>
              <a:ext uri="{FF2B5EF4-FFF2-40B4-BE49-F238E27FC236}">
                <a16:creationId xmlns:a16="http://schemas.microsoft.com/office/drawing/2014/main" id="{4349BB26-20BF-0CB1-AB3A-90A2B58EFFBA}"/>
              </a:ext>
            </a:extLst>
          </p:cNvPr>
          <p:cNvPicPr>
            <a:picLocks noChangeAspect="1"/>
          </p:cNvPicPr>
          <p:nvPr/>
        </p:nvPicPr>
        <p:blipFill>
          <a:blip r:embed="rId2"/>
          <a:stretch>
            <a:fillRect/>
          </a:stretch>
        </p:blipFill>
        <p:spPr>
          <a:xfrm>
            <a:off x="6456783" y="1825624"/>
            <a:ext cx="5169159" cy="4117975"/>
          </a:xfrm>
          <a:prstGeom prst="rect">
            <a:avLst/>
          </a:prstGeom>
        </p:spPr>
      </p:pic>
    </p:spTree>
    <p:extLst>
      <p:ext uri="{BB962C8B-B14F-4D97-AF65-F5344CB8AC3E}">
        <p14:creationId xmlns:p14="http://schemas.microsoft.com/office/powerpoint/2010/main" val="236586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7BD0-C4AF-36C4-F232-18FECF5B88CC}"/>
              </a:ext>
            </a:extLst>
          </p:cNvPr>
          <p:cNvSpPr>
            <a:spLocks noGrp="1"/>
          </p:cNvSpPr>
          <p:nvPr>
            <p:ph type="title"/>
          </p:nvPr>
        </p:nvSpPr>
        <p:spPr/>
        <p:txBody>
          <a:bodyPr/>
          <a:lstStyle/>
          <a:p>
            <a:r>
              <a:rPr lang="en-US" dirty="0"/>
              <a:t>Regularization (L1 Lasso and L2 Ridge)</a:t>
            </a:r>
            <a:endParaRPr lang="en-IN" dirty="0"/>
          </a:p>
        </p:txBody>
      </p:sp>
      <p:sp>
        <p:nvSpPr>
          <p:cNvPr id="3" name="Content Placeholder 2">
            <a:extLst>
              <a:ext uri="{FF2B5EF4-FFF2-40B4-BE49-F238E27FC236}">
                <a16:creationId xmlns:a16="http://schemas.microsoft.com/office/drawing/2014/main" id="{CAFF0884-93FA-20B7-8343-C7AB20485986}"/>
              </a:ext>
            </a:extLst>
          </p:cNvPr>
          <p:cNvSpPr>
            <a:spLocks noGrp="1"/>
          </p:cNvSpPr>
          <p:nvPr>
            <p:ph idx="1"/>
          </p:nvPr>
        </p:nvSpPr>
        <p:spPr/>
        <p:txBody>
          <a:bodyPr>
            <a:normAutofit fontScale="62500" lnSpcReduction="20000"/>
          </a:bodyPr>
          <a:lstStyle/>
          <a:p>
            <a:r>
              <a:rPr lang="en-US" b="0" i="0" dirty="0">
                <a:solidFill>
                  <a:srgbClr val="3A3B41"/>
                </a:solidFill>
                <a:effectLst/>
                <a:highlight>
                  <a:srgbClr val="FFFFFF"/>
                </a:highlight>
              </a:rPr>
              <a:t>L1 regularization:</a:t>
            </a:r>
          </a:p>
          <a:p>
            <a:pPr lvl="1"/>
            <a:r>
              <a:rPr lang="en-US" b="0" i="0" dirty="0">
                <a:solidFill>
                  <a:srgbClr val="3A3B41"/>
                </a:solidFill>
                <a:effectLst/>
                <a:highlight>
                  <a:srgbClr val="FFFFFF"/>
                </a:highlight>
              </a:rPr>
              <a:t>Lasso is an acronym for least absolute shrinkage and selection operator, and lasso regression adds the “absolute value of magnitude” of the coefficient as a penalty term to the loss function.</a:t>
            </a:r>
          </a:p>
          <a:p>
            <a:pPr lvl="1"/>
            <a:r>
              <a:rPr lang="en-US" b="0" i="0" dirty="0">
                <a:solidFill>
                  <a:srgbClr val="3A3B41"/>
                </a:solidFill>
                <a:effectLst/>
                <a:highlight>
                  <a:srgbClr val="FFFFFF"/>
                </a:highlight>
              </a:rPr>
              <a:t>Again, if lambda is zero, then we'll get back OLS (ordinary least squares) whereas a very large value will make coefficients zero, which means it will become </a:t>
            </a:r>
            <a:r>
              <a:rPr lang="en-US" b="0" u="none" strike="noStrike" dirty="0">
                <a:solidFill>
                  <a:srgbClr val="3A3B41"/>
                </a:solidFill>
                <a:effectLst/>
                <a:highlight>
                  <a:srgbClr val="FFFFFF"/>
                </a:highlight>
                <a:hlinkClick r:id="rId2"/>
              </a:rPr>
              <a:t>underfit</a:t>
            </a:r>
            <a:r>
              <a:rPr lang="en-US" b="0" i="0" dirty="0">
                <a:solidFill>
                  <a:srgbClr val="3A3B41"/>
                </a:solidFill>
                <a:effectLst/>
                <a:highlight>
                  <a:srgbClr val="FFFFFF"/>
                </a:highlight>
              </a:rPr>
              <a:t>.</a:t>
            </a:r>
          </a:p>
          <a:p>
            <a:pPr lvl="1"/>
            <a:r>
              <a:rPr lang="en-US" b="0" i="0" dirty="0">
                <a:solidFill>
                  <a:srgbClr val="3A3B41"/>
                </a:solidFill>
                <a:effectLst/>
                <a:highlight>
                  <a:srgbClr val="FFFFFF"/>
                </a:highlight>
              </a:rPr>
              <a:t>L1 regularization is excellent when we want a sparse model – where only a subset of the features influence the output. This is particularly useful when dealing with high-dimensional data, where feature selection becomes crucial.</a:t>
            </a:r>
            <a:endParaRPr lang="en-IN" b="0" i="0" dirty="0">
              <a:solidFill>
                <a:srgbClr val="3A3B41"/>
              </a:solidFill>
              <a:effectLst/>
              <a:highlight>
                <a:srgbClr val="FFFFFF"/>
              </a:highlight>
            </a:endParaRPr>
          </a:p>
          <a:p>
            <a:r>
              <a:rPr lang="en-US" b="0" i="0" dirty="0">
                <a:solidFill>
                  <a:srgbClr val="3A3B41"/>
                </a:solidFill>
                <a:effectLst/>
                <a:highlight>
                  <a:srgbClr val="FFFFFF"/>
                </a:highlight>
              </a:rPr>
              <a:t>L2 regularization:</a:t>
            </a:r>
          </a:p>
          <a:p>
            <a:pPr lvl="1"/>
            <a:r>
              <a:rPr lang="en-US" b="0" i="0" dirty="0">
                <a:solidFill>
                  <a:srgbClr val="3A3B41"/>
                </a:solidFill>
                <a:effectLst/>
                <a:highlight>
                  <a:srgbClr val="FFFFFF"/>
                </a:highlight>
              </a:rPr>
              <a:t>Ridge regression adds the “squared magnitude” of the coefficient as the penalty term to the loss function</a:t>
            </a:r>
          </a:p>
          <a:p>
            <a:pPr lvl="1"/>
            <a:r>
              <a:rPr lang="en-US" b="0" dirty="0">
                <a:solidFill>
                  <a:srgbClr val="3A3B41"/>
                </a:solidFill>
                <a:effectLst/>
                <a:highlight>
                  <a:srgbClr val="FFFFFF"/>
                </a:highlight>
              </a:rPr>
              <a:t>Here, if lambda is zero then you can imagine we get back OLS. However, if lambda is very large then it will add too much weight and lead to </a:t>
            </a:r>
            <a:r>
              <a:rPr lang="en-US" b="0" u="none" strike="noStrike" dirty="0">
                <a:solidFill>
                  <a:srgbClr val="3A3B41"/>
                </a:solidFill>
                <a:effectLst/>
                <a:highlight>
                  <a:srgbClr val="FFFFFF"/>
                </a:highlight>
                <a:hlinkClick r:id="rId2"/>
              </a:rPr>
              <a:t>underfitting</a:t>
            </a:r>
            <a:r>
              <a:rPr lang="en-US" b="0" dirty="0">
                <a:solidFill>
                  <a:srgbClr val="3A3B41"/>
                </a:solidFill>
                <a:effectLst/>
                <a:highlight>
                  <a:srgbClr val="FFFFFF"/>
                </a:highlight>
              </a:rPr>
              <a:t>. Having said that, how we choose lambda is important. This technique works very well to avoid overfitting issues.</a:t>
            </a:r>
          </a:p>
          <a:p>
            <a:pPr lvl="1"/>
            <a:r>
              <a:rPr lang="en-US" b="0" dirty="0">
                <a:solidFill>
                  <a:srgbClr val="3A3B41"/>
                </a:solidFill>
                <a:effectLst/>
                <a:highlight>
                  <a:srgbClr val="FFFFFF"/>
                </a:highlight>
              </a:rPr>
              <a:t>L2 regularization is beneficial when all input features contribute to the output. It helps combat the multicollinearity problem by distributing coefficients among correlated features.</a:t>
            </a:r>
          </a:p>
          <a:p>
            <a:pPr algn="l"/>
            <a:r>
              <a:rPr lang="en-US" b="1" dirty="0">
                <a:solidFill>
                  <a:srgbClr val="3A3B41"/>
                </a:solidFill>
                <a:effectLst/>
                <a:highlight>
                  <a:srgbClr val="FFFFFF"/>
                </a:highlight>
              </a:rPr>
              <a:t>The key difference between these techniques is that lasso shrinks the less important feature’s coefficient to zero thus, removing some features altogether. In other words, L1 regularization works well for feature selection in case we have a huge number of features. </a:t>
            </a:r>
            <a:r>
              <a:rPr lang="en-US" b="1" i="0" dirty="0">
                <a:effectLst/>
                <a:highlight>
                  <a:srgbClr val="FFFFFF"/>
                </a:highlight>
              </a:rPr>
              <a:t>Where as L2 generally results in small coefficients, distributing importance among features rather than eliminating them.</a:t>
            </a:r>
          </a:p>
          <a:p>
            <a:r>
              <a:rPr lang="en-US" b="1" i="0" u="sng" dirty="0">
                <a:solidFill>
                  <a:srgbClr val="000000"/>
                </a:solidFill>
                <a:effectLst/>
                <a:highlight>
                  <a:srgbClr val="FFFFFF"/>
                </a:highlight>
                <a:latin typeface="roboto" panose="02000000000000000000" pitchFamily="2" charset="0"/>
              </a:rPr>
              <a:t>Elastic Net: </a:t>
            </a:r>
            <a:r>
              <a:rPr lang="en-US" b="0" i="0" dirty="0">
                <a:solidFill>
                  <a:srgbClr val="000000"/>
                </a:solidFill>
                <a:effectLst/>
                <a:highlight>
                  <a:srgbClr val="FFFFFF"/>
                </a:highlight>
                <a:latin typeface="roboto" panose="02000000000000000000" pitchFamily="2" charset="0"/>
              </a:rPr>
              <a:t>When L1 and L2 regularization combine together, it becomes the elastic net method, it adds a hyperparameter.</a:t>
            </a:r>
          </a:p>
          <a:p>
            <a:pPr algn="l"/>
            <a:endParaRPr lang="en-US" b="1" dirty="0">
              <a:solidFill>
                <a:srgbClr val="3A3B41"/>
              </a:solidFill>
              <a:effectLst/>
              <a:highlight>
                <a:srgbClr val="FFFFFF"/>
              </a:highlight>
            </a:endParaRPr>
          </a:p>
          <a:p>
            <a:pPr lvl="1"/>
            <a:endParaRPr lang="en-US" b="0" i="0" dirty="0">
              <a:solidFill>
                <a:srgbClr val="3A3B41"/>
              </a:solidFill>
              <a:effectLst/>
              <a:highlight>
                <a:srgbClr val="FFFFFF"/>
              </a:highlight>
            </a:endParaRPr>
          </a:p>
        </p:txBody>
      </p:sp>
    </p:spTree>
    <p:extLst>
      <p:ext uri="{BB962C8B-B14F-4D97-AF65-F5344CB8AC3E}">
        <p14:creationId xmlns:p14="http://schemas.microsoft.com/office/powerpoint/2010/main" val="1675501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32331-8057-F405-F545-DCDB8CABABFB}"/>
              </a:ext>
            </a:extLst>
          </p:cNvPr>
          <p:cNvSpPr>
            <a:spLocks noGrp="1"/>
          </p:cNvSpPr>
          <p:nvPr>
            <p:ph type="title"/>
          </p:nvPr>
        </p:nvSpPr>
        <p:spPr>
          <a:xfrm>
            <a:off x="838200" y="365125"/>
            <a:ext cx="10515600" cy="1306443"/>
          </a:xfrm>
        </p:spPr>
        <p:txBody>
          <a:bodyPr>
            <a:normAutofit/>
          </a:bodyPr>
          <a:lstStyle/>
          <a:p>
            <a:r>
              <a:rPr lang="en-US" sz="4000"/>
              <a:t>Regularization (L1 Lasso and L2 Ridge)</a:t>
            </a:r>
            <a:endParaRPr lang="en-IN" sz="4000"/>
          </a:p>
        </p:txBody>
      </p:sp>
      <p:sp>
        <p:nvSpPr>
          <p:cNvPr id="3" name="Content Placeholder 2">
            <a:extLst>
              <a:ext uri="{FF2B5EF4-FFF2-40B4-BE49-F238E27FC236}">
                <a16:creationId xmlns:a16="http://schemas.microsoft.com/office/drawing/2014/main" id="{A0900425-E210-0E3E-CB90-612257DEB220}"/>
              </a:ext>
            </a:extLst>
          </p:cNvPr>
          <p:cNvSpPr>
            <a:spLocks noGrp="1"/>
          </p:cNvSpPr>
          <p:nvPr>
            <p:ph idx="1"/>
          </p:nvPr>
        </p:nvSpPr>
        <p:spPr>
          <a:xfrm>
            <a:off x="838200" y="1825625"/>
            <a:ext cx="4152774" cy="4303464"/>
          </a:xfrm>
        </p:spPr>
        <p:txBody>
          <a:bodyPr>
            <a:normAutofit/>
          </a:bodyPr>
          <a:lstStyle/>
          <a:p>
            <a:r>
              <a:rPr lang="en-US" sz="1700" dirty="0"/>
              <a:t>L1 Pros &amp; Cons:</a:t>
            </a:r>
          </a:p>
          <a:p>
            <a:pPr lvl="1"/>
            <a:r>
              <a:rPr lang="en-US" sz="1700" dirty="0"/>
              <a:t>The pros of L1 regularization include feature selection and improved model interpretability. However, it can produce unstable solutions in the presence of highly correlated features, arbitrarily choosing one and disregarding the others.</a:t>
            </a:r>
          </a:p>
          <a:p>
            <a:r>
              <a:rPr lang="en-US" sz="1700" dirty="0"/>
              <a:t>L2 Pros &amp; Cons:</a:t>
            </a:r>
          </a:p>
          <a:p>
            <a:pPr lvl="1"/>
            <a:r>
              <a:rPr lang="en-US" sz="1700" b="0" i="0" dirty="0">
                <a:effectLst/>
                <a:highlight>
                  <a:srgbClr val="FFFFFF"/>
                </a:highlight>
                <a:latin typeface="-apple-system"/>
              </a:rPr>
              <a:t>The key advantage of L2 regularization is it prevents overfitting without eliminating input features. However, it doesn’t result in sparse models, making it less effective for feature selection.</a:t>
            </a:r>
            <a:endParaRPr lang="en-US" sz="1700" dirty="0"/>
          </a:p>
          <a:p>
            <a:endParaRPr lang="en-US" sz="1700" dirty="0"/>
          </a:p>
          <a:p>
            <a:pPr lvl="1"/>
            <a:endParaRPr lang="en-US" sz="1700" dirty="0"/>
          </a:p>
          <a:p>
            <a:endParaRPr lang="en-IN" sz="1700" dirty="0"/>
          </a:p>
        </p:txBody>
      </p:sp>
      <p:pic>
        <p:nvPicPr>
          <p:cNvPr id="5" name="Picture 4">
            <a:extLst>
              <a:ext uri="{FF2B5EF4-FFF2-40B4-BE49-F238E27FC236}">
                <a16:creationId xmlns:a16="http://schemas.microsoft.com/office/drawing/2014/main" id="{327FCCA9-9138-9E29-5A06-D9E4E5744782}"/>
              </a:ext>
            </a:extLst>
          </p:cNvPr>
          <p:cNvPicPr>
            <a:picLocks noChangeAspect="1"/>
          </p:cNvPicPr>
          <p:nvPr/>
        </p:nvPicPr>
        <p:blipFill rotWithShape="1">
          <a:blip r:embed="rId2"/>
          <a:srcRect t="2534" r="2" b="2"/>
          <a:stretch/>
        </p:blipFill>
        <p:spPr>
          <a:xfrm>
            <a:off x="5183500" y="1904282"/>
            <a:ext cx="6170299" cy="4224808"/>
          </a:xfrm>
          <a:prstGeom prst="rect">
            <a:avLst/>
          </a:prstGeom>
        </p:spPr>
      </p:pic>
    </p:spTree>
    <p:extLst>
      <p:ext uri="{BB962C8B-B14F-4D97-AF65-F5344CB8AC3E}">
        <p14:creationId xmlns:p14="http://schemas.microsoft.com/office/powerpoint/2010/main" val="60624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5"/>
          <p:cNvSpPr>
            <a:spLocks noGrp="1"/>
          </p:cNvSpPr>
          <p:nvPr>
            <p:ph type="title"/>
          </p:nvPr>
        </p:nvSpPr>
        <p:spPr>
          <a:xfrm>
            <a:off x="1981200" y="228600"/>
            <a:ext cx="8229600" cy="1143000"/>
          </a:xfrm>
        </p:spPr>
        <p:txBody>
          <a:bodyPr/>
          <a:lstStyle/>
          <a:p>
            <a:pPr eaLnBrk="1" hangingPunct="1"/>
            <a:r>
              <a:rPr lang="en-US" altLang="en-US"/>
              <a:t>A Note on Stochastic GD</a:t>
            </a: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l="31679"/>
          <a:stretch>
            <a:fillRect/>
          </a:stretch>
        </p:blipFill>
        <p:spPr bwMode="auto">
          <a:xfrm>
            <a:off x="7642633" y="1719405"/>
            <a:ext cx="3575713" cy="30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7"/>
          <p:cNvSpPr txBox="1">
            <a:spLocks noChangeArrowheads="1"/>
          </p:cNvSpPr>
          <p:nvPr/>
        </p:nvSpPr>
        <p:spPr bwMode="auto">
          <a:xfrm>
            <a:off x="941697" y="1676401"/>
            <a:ext cx="666321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dirty="0"/>
              <a:t> For very large problems it is more efficient to </a:t>
            </a:r>
          </a:p>
          <a:p>
            <a:pPr eaLnBrk="1" hangingPunct="1"/>
            <a:r>
              <a:rPr lang="en-US" altLang="en-US" dirty="0"/>
              <a:t>  compute the gradient using a small (random)</a:t>
            </a:r>
          </a:p>
          <a:p>
            <a:pPr eaLnBrk="1" hangingPunct="1"/>
            <a:r>
              <a:rPr lang="en-US" altLang="en-US" dirty="0"/>
              <a:t>  subset of the data.</a:t>
            </a:r>
          </a:p>
          <a:p>
            <a:pPr eaLnBrk="1" hangingPunct="1"/>
            <a:endParaRPr lang="en-US" altLang="en-US" dirty="0"/>
          </a:p>
          <a:p>
            <a:pPr eaLnBrk="1" hangingPunct="1">
              <a:buFont typeface="Arial" panose="020B0604020202020204" pitchFamily="34" charset="0"/>
              <a:buChar char="•"/>
            </a:pPr>
            <a:r>
              <a:rPr lang="en-US" altLang="en-US" dirty="0"/>
              <a:t> For every new update you pick a new random subset.</a:t>
            </a:r>
          </a:p>
          <a:p>
            <a:pPr eaLnBrk="1" hangingPunct="1">
              <a:buFont typeface="Arial" panose="020B0604020202020204" pitchFamily="34" charset="0"/>
              <a:buChar char="•"/>
            </a:pPr>
            <a:endParaRPr lang="en-US" altLang="en-US" dirty="0"/>
          </a:p>
          <a:p>
            <a:pPr eaLnBrk="1" hangingPunct="1">
              <a:buFont typeface="Arial" panose="020B0604020202020204" pitchFamily="34" charset="0"/>
              <a:buChar char="•"/>
            </a:pPr>
            <a:r>
              <a:rPr lang="en-US" altLang="en-US" dirty="0"/>
              <a:t> Towards convergence, we decrease the step size, This is done by lowering learning rate. This is to take small steps once we are closer to global minima. If we take large steps we might miss minima and model may not converge</a:t>
            </a:r>
          </a:p>
          <a:p>
            <a:pPr eaLnBrk="1" hangingPunct="1">
              <a:buFont typeface="Arial" panose="020B0604020202020204" pitchFamily="34" charset="0"/>
              <a:buChar char="•"/>
            </a:pPr>
            <a:endParaRPr lang="en-US" altLang="en-US" dirty="0"/>
          </a:p>
          <a:p>
            <a:pPr eaLnBrk="1" hangingPunct="1">
              <a:buFont typeface="Arial" panose="020B0604020202020204" pitchFamily="34" charset="0"/>
              <a:buChar char="•"/>
            </a:pPr>
            <a:r>
              <a:rPr lang="en-US" altLang="en-US" dirty="0"/>
              <a:t> Why is this more efficient?</a:t>
            </a:r>
          </a:p>
          <a:p>
            <a:pPr eaLnBrk="1" hangingPunct="1">
              <a:buFont typeface="Wingdings" panose="05000000000000000000" pitchFamily="2" charset="2"/>
              <a:buChar char="à"/>
            </a:pPr>
            <a:r>
              <a:rPr lang="en-US" altLang="en-US" dirty="0">
                <a:sym typeface="Wingdings" panose="05000000000000000000" pitchFamily="2" charset="2"/>
              </a:rPr>
              <a:t>The gradient is an average over many data-points.</a:t>
            </a:r>
          </a:p>
          <a:p>
            <a:pPr eaLnBrk="1" hangingPunct="1">
              <a:buFont typeface="Wingdings" panose="05000000000000000000" pitchFamily="2" charset="2"/>
              <a:buChar char="à"/>
            </a:pPr>
            <a:r>
              <a:rPr lang="en-US" altLang="en-US" dirty="0">
                <a:sym typeface="Wingdings" panose="05000000000000000000" pitchFamily="2" charset="2"/>
              </a:rPr>
              <a:t> If your parameters are very “bad”, every data-point will </a:t>
            </a:r>
          </a:p>
          <a:p>
            <a:pPr eaLnBrk="1" hangingPunct="1"/>
            <a:r>
              <a:rPr lang="en-US" altLang="en-US" dirty="0">
                <a:sym typeface="Wingdings" panose="05000000000000000000" pitchFamily="2" charset="2"/>
              </a:rPr>
              <a:t>     tell you to move in the same direction, so you need only a </a:t>
            </a:r>
          </a:p>
          <a:p>
            <a:pPr eaLnBrk="1" hangingPunct="1"/>
            <a:r>
              <a:rPr lang="en-US" altLang="en-US" dirty="0">
                <a:sym typeface="Wingdings" panose="05000000000000000000" pitchFamily="2" charset="2"/>
              </a:rPr>
              <a:t>     few data-points to find that direction.</a:t>
            </a:r>
          </a:p>
          <a:p>
            <a:pPr eaLnBrk="1" hangingPunct="1">
              <a:buFont typeface="Wingdings" panose="05000000000000000000" pitchFamily="2" charset="2"/>
              <a:buChar char="à"/>
            </a:pPr>
            <a:r>
              <a:rPr lang="en-US" altLang="en-US" dirty="0">
                <a:sym typeface="Wingdings" panose="05000000000000000000" pitchFamily="2" charset="2"/>
              </a:rPr>
              <a:t>Towards convergence you need all the data-points.</a:t>
            </a:r>
          </a:p>
          <a:p>
            <a:pPr eaLnBrk="1" hangingPunct="1">
              <a:buFont typeface="Wingdings" panose="05000000000000000000" pitchFamily="2" charset="2"/>
              <a:buChar char="à"/>
            </a:pPr>
            <a:r>
              <a:rPr lang="en-US" altLang="en-US" dirty="0">
                <a:sym typeface="Wingdings" panose="05000000000000000000" pitchFamily="2" charset="2"/>
              </a:rPr>
              <a:t> A small step-size effectively averages over many data-points.</a:t>
            </a:r>
          </a:p>
        </p:txBody>
      </p:sp>
      <p:sp>
        <p:nvSpPr>
          <p:cNvPr id="2" name="Down Arrow 1"/>
          <p:cNvSpPr/>
          <p:nvPr/>
        </p:nvSpPr>
        <p:spPr>
          <a:xfrm>
            <a:off x="9477523" y="1371600"/>
            <a:ext cx="276024" cy="1760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9753547" y="1275898"/>
            <a:ext cx="1621809" cy="646331"/>
          </a:xfrm>
          <a:prstGeom prst="rect">
            <a:avLst/>
          </a:prstGeom>
          <a:noFill/>
        </p:spPr>
        <p:txBody>
          <a:bodyPr wrap="square" rtlCol="0">
            <a:spAutoFit/>
          </a:bodyPr>
          <a:lstStyle/>
          <a:p>
            <a:r>
              <a:rPr lang="en-IN" dirty="0"/>
              <a:t>Global Minimum</a:t>
            </a:r>
          </a:p>
        </p:txBody>
      </p:sp>
    </p:spTree>
    <p:extLst>
      <p:ext uri="{BB962C8B-B14F-4D97-AF65-F5344CB8AC3E}">
        <p14:creationId xmlns:p14="http://schemas.microsoft.com/office/powerpoint/2010/main" val="212070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1BF-29CC-EA2E-8153-AA059C9CBB28}"/>
              </a:ext>
            </a:extLst>
          </p:cNvPr>
          <p:cNvSpPr>
            <a:spLocks noGrp="1"/>
          </p:cNvSpPr>
          <p:nvPr>
            <p:ph type="title"/>
          </p:nvPr>
        </p:nvSpPr>
        <p:spPr/>
        <p:txBody>
          <a:bodyPr/>
          <a:lstStyle/>
          <a:p>
            <a:r>
              <a:rPr lang="fr-FR" dirty="0"/>
              <a:t>Gradient </a:t>
            </a:r>
            <a:r>
              <a:rPr lang="fr-FR" dirty="0" err="1"/>
              <a:t>Descent</a:t>
            </a:r>
            <a:r>
              <a:rPr lang="fr-FR" dirty="0"/>
              <a:t> or </a:t>
            </a:r>
            <a:r>
              <a:rPr lang="fr-FR" dirty="0" err="1"/>
              <a:t>Stochastic</a:t>
            </a:r>
            <a:r>
              <a:rPr lang="fr-FR" dirty="0"/>
              <a:t> Gradient </a:t>
            </a:r>
            <a:r>
              <a:rPr lang="fr-FR" dirty="0" err="1"/>
              <a:t>Descent</a:t>
            </a:r>
            <a:endParaRPr lang="en-IN" dirty="0"/>
          </a:p>
        </p:txBody>
      </p:sp>
      <p:sp>
        <p:nvSpPr>
          <p:cNvPr id="3" name="Content Placeholder 2">
            <a:extLst>
              <a:ext uri="{FF2B5EF4-FFF2-40B4-BE49-F238E27FC236}">
                <a16:creationId xmlns:a16="http://schemas.microsoft.com/office/drawing/2014/main" id="{6C30717D-0AFC-F241-2BE5-C1F1FF2A2D95}"/>
              </a:ext>
            </a:extLst>
          </p:cNvPr>
          <p:cNvSpPr>
            <a:spLocks noGrp="1"/>
          </p:cNvSpPr>
          <p:nvPr>
            <p:ph idx="1"/>
          </p:nvPr>
        </p:nvSpPr>
        <p:spPr/>
        <p:txBody>
          <a:bodyPr>
            <a:normAutofit/>
          </a:bodyPr>
          <a:lstStyle/>
          <a:p>
            <a:r>
              <a:rPr lang="en-US" dirty="0"/>
              <a:t>Gradient descent can be used to minimize any function, but here we will use it to minimize our cost function for linear regression.</a:t>
            </a:r>
          </a:p>
          <a:p>
            <a:r>
              <a:rPr lang="en-US" dirty="0"/>
              <a:t>Let’s outline on a high level, how this algorithm works:</a:t>
            </a:r>
          </a:p>
          <a:p>
            <a:pPr lvl="1"/>
            <a:r>
              <a:rPr lang="en-US" dirty="0"/>
              <a:t>Start with some parameters theta</a:t>
            </a:r>
          </a:p>
          <a:p>
            <a:pPr lvl="1"/>
            <a:r>
              <a:rPr lang="en-US" dirty="0"/>
              <a:t>Computes gradient using a single Training example.</a:t>
            </a:r>
          </a:p>
          <a:p>
            <a:pPr lvl="1"/>
            <a:r>
              <a:rPr lang="en-US" dirty="0"/>
              <a:t>Keep changing the values for theta</a:t>
            </a:r>
          </a:p>
          <a:p>
            <a:pPr lvl="1"/>
            <a:r>
              <a:rPr lang="en-US" dirty="0"/>
              <a:t>to reduce the cost function J(theta)</a:t>
            </a:r>
          </a:p>
          <a:p>
            <a:pPr lvl="1"/>
            <a:r>
              <a:rPr lang="en-US" dirty="0"/>
              <a:t>Continue until we settle at or near a minimum. Note, some functions may have more than 1 minimum</a:t>
            </a:r>
            <a:endParaRPr lang="en-IN" dirty="0"/>
          </a:p>
          <a:p>
            <a:endParaRPr lang="en-US" dirty="0"/>
          </a:p>
        </p:txBody>
      </p:sp>
    </p:spTree>
    <p:extLst>
      <p:ext uri="{BB962C8B-B14F-4D97-AF65-F5344CB8AC3E}">
        <p14:creationId xmlns:p14="http://schemas.microsoft.com/office/powerpoint/2010/main" val="1280795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1BF-29CC-EA2E-8153-AA059C9CBB28}"/>
              </a:ext>
            </a:extLst>
          </p:cNvPr>
          <p:cNvSpPr>
            <a:spLocks noGrp="1"/>
          </p:cNvSpPr>
          <p:nvPr>
            <p:ph type="title"/>
          </p:nvPr>
        </p:nvSpPr>
        <p:spPr/>
        <p:txBody>
          <a:bodyPr/>
          <a:lstStyle/>
          <a:p>
            <a:r>
              <a:rPr lang="fr-FR" dirty="0"/>
              <a:t>Gradient </a:t>
            </a:r>
            <a:r>
              <a:rPr lang="fr-FR" dirty="0" err="1"/>
              <a:t>Descent</a:t>
            </a:r>
            <a:r>
              <a:rPr lang="fr-FR" dirty="0"/>
              <a:t> or </a:t>
            </a:r>
            <a:r>
              <a:rPr lang="fr-FR" dirty="0" err="1"/>
              <a:t>Stochastic</a:t>
            </a:r>
            <a:r>
              <a:rPr lang="fr-FR" dirty="0"/>
              <a:t> Gradient </a:t>
            </a:r>
            <a:r>
              <a:rPr lang="fr-FR" dirty="0" err="1"/>
              <a:t>Descent</a:t>
            </a:r>
            <a:endParaRPr lang="en-IN" dirty="0"/>
          </a:p>
        </p:txBody>
      </p:sp>
      <p:sp>
        <p:nvSpPr>
          <p:cNvPr id="3" name="Content Placeholder 2">
            <a:extLst>
              <a:ext uri="{FF2B5EF4-FFF2-40B4-BE49-F238E27FC236}">
                <a16:creationId xmlns:a16="http://schemas.microsoft.com/office/drawing/2014/main" id="{6C30717D-0AFC-F241-2BE5-C1F1FF2A2D95}"/>
              </a:ext>
            </a:extLst>
          </p:cNvPr>
          <p:cNvSpPr>
            <a:spLocks noGrp="1"/>
          </p:cNvSpPr>
          <p:nvPr>
            <p:ph idx="1"/>
          </p:nvPr>
        </p:nvSpPr>
        <p:spPr/>
        <p:txBody>
          <a:bodyPr>
            <a:normAutofit fontScale="70000" lnSpcReduction="20000"/>
          </a:bodyPr>
          <a:lstStyle/>
          <a:p>
            <a:r>
              <a:rPr lang="en-US" dirty="0"/>
              <a:t>Note the learning rate alpha, it determines how big of a step you take when updating theta</a:t>
            </a:r>
          </a:p>
          <a:p>
            <a:r>
              <a:rPr lang="en-US" dirty="0"/>
              <a:t>If the learning rate is too small, you end up taking too many steps to hit the local minimum which is inefficient. Gradient descent will work but it will be too slow. If the learning rate is too large, you may take a step that is too big as miss the minimum. Gradient descent will fail to converge. How should we choose the learning rate then? A few good values to start off with are 0.001,0.01,0.1,1 and so on.</a:t>
            </a:r>
          </a:p>
          <a:p>
            <a:r>
              <a:rPr lang="en-US" dirty="0"/>
              <a:t>For each value, you might just run gradient descent for a handful of iterations and plot the cost function J as a function of the number of iterations.</a:t>
            </a:r>
          </a:p>
          <a:p>
            <a:r>
              <a:rPr lang="en-US" dirty="0"/>
              <a:t>How do we know we are close to the local minimum? Via a game of hot and cold because as we get near a local minimum, the derivative becomes smaller. Update steps towards the local minimum become smaller, thus, we can reach the minimum without decreasing the learning rate.</a:t>
            </a:r>
          </a:p>
          <a:p>
            <a:r>
              <a:rPr lang="en-US" dirty="0"/>
              <a:t>How can we check gradient descent is working correctly? We can have 2 ways to achieve this. We can plot the cost function J, which is calculated on the training set, and plot the value of J at each iteration (aka each simultaneous update of parameters theta) of gradient descent. We can also use an Automatic convergence test. We choose an ϵ to be a very small number. If the cost J decreases by less than ϵ on one iteration, then you’re likely on this flattened part of the curve, and you can declare convergence.</a:t>
            </a:r>
          </a:p>
        </p:txBody>
      </p:sp>
    </p:spTree>
    <p:extLst>
      <p:ext uri="{BB962C8B-B14F-4D97-AF65-F5344CB8AC3E}">
        <p14:creationId xmlns:p14="http://schemas.microsoft.com/office/powerpoint/2010/main" val="2233184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1BF-29CC-EA2E-8153-AA059C9CBB28}"/>
              </a:ext>
            </a:extLst>
          </p:cNvPr>
          <p:cNvSpPr>
            <a:spLocks noGrp="1"/>
          </p:cNvSpPr>
          <p:nvPr>
            <p:ph type="title"/>
          </p:nvPr>
        </p:nvSpPr>
        <p:spPr/>
        <p:txBody>
          <a:bodyPr/>
          <a:lstStyle/>
          <a:p>
            <a:r>
              <a:rPr lang="fr-FR" dirty="0"/>
              <a:t>Gradient </a:t>
            </a:r>
            <a:r>
              <a:rPr lang="fr-FR" dirty="0" err="1"/>
              <a:t>Descent</a:t>
            </a:r>
            <a:r>
              <a:rPr lang="fr-FR" dirty="0"/>
              <a:t> and </a:t>
            </a:r>
            <a:r>
              <a:rPr lang="fr-FR" dirty="0" err="1"/>
              <a:t>it’s</a:t>
            </a:r>
            <a:r>
              <a:rPr lang="fr-FR" dirty="0"/>
              <a:t> drawbacks</a:t>
            </a:r>
            <a:endParaRPr lang="en-IN" dirty="0"/>
          </a:p>
        </p:txBody>
      </p:sp>
      <p:sp>
        <p:nvSpPr>
          <p:cNvPr id="3" name="Content Placeholder 2">
            <a:extLst>
              <a:ext uri="{FF2B5EF4-FFF2-40B4-BE49-F238E27FC236}">
                <a16:creationId xmlns:a16="http://schemas.microsoft.com/office/drawing/2014/main" id="{6C30717D-0AFC-F241-2BE5-C1F1FF2A2D95}"/>
              </a:ext>
            </a:extLst>
          </p:cNvPr>
          <p:cNvSpPr>
            <a:spLocks noGrp="1"/>
          </p:cNvSpPr>
          <p:nvPr>
            <p:ph idx="1"/>
          </p:nvPr>
        </p:nvSpPr>
        <p:spPr/>
        <p:txBody>
          <a:bodyPr>
            <a:normAutofit fontScale="62500" lnSpcReduction="20000"/>
          </a:bodyPr>
          <a:lstStyle/>
          <a:p>
            <a:r>
              <a:rPr lang="en-US" dirty="0"/>
              <a:t>As we know Gradient descent is an optimization algorithm used to minimize some function by iteratively moving in the direction of steepest descent, defined by the negative of the function’s gradient. In the context of machine learning, the function we’re typically interested in minimizing is the cost or loss function.</a:t>
            </a:r>
          </a:p>
          <a:p>
            <a:r>
              <a:rPr lang="en-US" dirty="0"/>
              <a:t>In gradient descent, the update equation is given by:</a:t>
            </a:r>
          </a:p>
          <a:p>
            <a:r>
              <a:rPr lang="en-US" dirty="0"/>
              <a:t>theta = theta - </a:t>
            </a:r>
            <a:r>
              <a:rPr lang="en-US" dirty="0" err="1"/>
              <a:t>learning_rate</a:t>
            </a:r>
            <a:r>
              <a:rPr lang="en-US" dirty="0"/>
              <a:t> * </a:t>
            </a:r>
            <a:r>
              <a:rPr lang="en-US" dirty="0" err="1"/>
              <a:t>gradient_of_cost_function</a:t>
            </a:r>
            <a:endParaRPr lang="en-US" dirty="0"/>
          </a:p>
          <a:p>
            <a:r>
              <a:rPr lang="en-US" dirty="0"/>
              <a:t>where:</a:t>
            </a:r>
          </a:p>
          <a:p>
            <a:pPr lvl="1"/>
            <a:r>
              <a:rPr lang="en-US" dirty="0"/>
              <a:t>theta represents the parameters of our model</a:t>
            </a:r>
          </a:p>
          <a:p>
            <a:pPr lvl="1"/>
            <a:r>
              <a:rPr lang="en-US" dirty="0" err="1"/>
              <a:t>learning_rate</a:t>
            </a:r>
            <a:r>
              <a:rPr lang="en-US" dirty="0"/>
              <a:t> is a hyperparameter that determines the step size during each iteration while moving toward a minimum of a loss function</a:t>
            </a:r>
          </a:p>
          <a:p>
            <a:pPr lvl="1"/>
            <a:r>
              <a:rPr lang="en-US" dirty="0" err="1"/>
              <a:t>gradient_of_cost_function</a:t>
            </a:r>
            <a:r>
              <a:rPr lang="en-US" dirty="0"/>
              <a:t> is the gradient of our loss function</a:t>
            </a:r>
          </a:p>
          <a:p>
            <a:r>
              <a:rPr lang="en-US" b="1" dirty="0"/>
              <a:t>The Problem with Vanilla Gradient Descent</a:t>
            </a:r>
          </a:p>
          <a:p>
            <a:r>
              <a:rPr lang="en-US" dirty="0"/>
              <a:t>In high-dimensional input spaces, cost functions can have many elongated valleys, leading to a zigzagging pattern of optimization if using vanilla gradient descent. This is because the direction of the steepest descent usually doesn’t point towards the minimum but instead perpendicular to the direction of the valley. As a result, gradient descent can be very slow to traverse the bottom of these valleys.</a:t>
            </a:r>
          </a:p>
        </p:txBody>
      </p:sp>
    </p:spTree>
    <p:extLst>
      <p:ext uri="{BB962C8B-B14F-4D97-AF65-F5344CB8AC3E}">
        <p14:creationId xmlns:p14="http://schemas.microsoft.com/office/powerpoint/2010/main" val="2882294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7DF8-6230-BC94-A589-61B0C39A40FD}"/>
              </a:ext>
            </a:extLst>
          </p:cNvPr>
          <p:cNvSpPr>
            <a:spLocks noGrp="1"/>
          </p:cNvSpPr>
          <p:nvPr>
            <p:ph type="title"/>
          </p:nvPr>
        </p:nvSpPr>
        <p:spPr/>
        <p:txBody>
          <a:bodyPr/>
          <a:lstStyle/>
          <a:p>
            <a:r>
              <a:rPr lang="en-IN" dirty="0"/>
              <a:t>Gradient Descent with Momentum</a:t>
            </a:r>
          </a:p>
        </p:txBody>
      </p:sp>
      <p:sp>
        <p:nvSpPr>
          <p:cNvPr id="3" name="Content Placeholder 2">
            <a:extLst>
              <a:ext uri="{FF2B5EF4-FFF2-40B4-BE49-F238E27FC236}">
                <a16:creationId xmlns:a16="http://schemas.microsoft.com/office/drawing/2014/main" id="{E541BD19-5065-3462-F183-0C6AE9C849EC}"/>
              </a:ext>
            </a:extLst>
          </p:cNvPr>
          <p:cNvSpPr>
            <a:spLocks noGrp="1"/>
          </p:cNvSpPr>
          <p:nvPr>
            <p:ph idx="1"/>
          </p:nvPr>
        </p:nvSpPr>
        <p:spPr/>
        <p:txBody>
          <a:bodyPr>
            <a:normAutofit fontScale="85000" lnSpcReduction="20000"/>
          </a:bodyPr>
          <a:lstStyle/>
          <a:p>
            <a:r>
              <a:rPr lang="en-US" dirty="0"/>
              <a:t>Optimization algorithms play a pivotal role in training machine learning models. Among various optimization techniques, gradient descent has gained immense popularity for its simplicity and effectiveness. However, vanilla gradient descent has its drawbacks, such as slow convergence and vulnerability to oscillations and local minima. To overcome these issues, an enhanced version of gradient descent called “Gradient Descent with Momentum” was introduced</a:t>
            </a:r>
          </a:p>
          <a:p>
            <a:r>
              <a:rPr lang="en-US" dirty="0"/>
              <a:t>Gradient Descent with Momentum is a technique that helps accelerate gradients vectors in the right directions, thus leading to faster converging. It is one of the most popular optimization algorithms and an effective variant of the standard gradient descent algorithm.</a:t>
            </a:r>
          </a:p>
          <a:p>
            <a:r>
              <a:rPr lang="en-US" dirty="0"/>
              <a:t>The idea of momentum is derived from physics. A ball rolling down a hill gains momentum as it goes, becoming faster and faster on the way (unless friction or air resistance is considered). In the context of optimization algorithms, the ‘ball’ is the set of parameters we’re trying to optimize.</a:t>
            </a:r>
            <a:endParaRPr lang="en-IN" dirty="0"/>
          </a:p>
        </p:txBody>
      </p:sp>
    </p:spTree>
    <p:extLst>
      <p:ext uri="{BB962C8B-B14F-4D97-AF65-F5344CB8AC3E}">
        <p14:creationId xmlns:p14="http://schemas.microsoft.com/office/powerpoint/2010/main" val="1949024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a:t>Bias-Variance Trade-off</a:t>
            </a:r>
          </a:p>
        </p:txBody>
      </p:sp>
      <p:sp>
        <p:nvSpPr>
          <p:cNvPr id="3" name="Content Placeholder 2"/>
          <p:cNvSpPr>
            <a:spLocks noGrp="1"/>
          </p:cNvSpPr>
          <p:nvPr>
            <p:ph idx="1"/>
          </p:nvPr>
        </p:nvSpPr>
        <p:spPr>
          <a:xfrm>
            <a:off x="5715000" y="1524000"/>
            <a:ext cx="4572000" cy="4495800"/>
          </a:xfrm>
        </p:spPr>
        <p:txBody>
          <a:bodyPr>
            <a:normAutofit/>
          </a:bodyPr>
          <a:lstStyle/>
          <a:p>
            <a:pPr>
              <a:buFont typeface="Arial" charset="0"/>
              <a:buChar char="•"/>
              <a:defRPr/>
            </a:pPr>
            <a:r>
              <a:rPr lang="en-US" dirty="0"/>
              <a:t>Models with too few parameters are inaccurate because of a large bias (not enough flexibility).</a:t>
            </a:r>
          </a:p>
          <a:p>
            <a:pPr>
              <a:buFont typeface="Arial" charset="0"/>
              <a:buChar char="•"/>
              <a:defRPr/>
            </a:pPr>
            <a:endParaRPr lang="en-US" dirty="0"/>
          </a:p>
          <a:p>
            <a:pPr>
              <a:buFont typeface="Arial" charset="0"/>
              <a:buChar char="•"/>
              <a:defRPr/>
            </a:pPr>
            <a:r>
              <a:rPr lang="en-US" dirty="0"/>
              <a:t>Models with too many parameters are inaccurate because of a large variance (too much sensitivity to the sample).</a:t>
            </a:r>
          </a:p>
        </p:txBody>
      </p:sp>
      <p:pic>
        <p:nvPicPr>
          <p:cNvPr id="64516" name="Picture 2" descr="C:\Users\hays\Desktop\143 Computer Vision\slides\09\bias_variance_bias_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485900"/>
            <a:ext cx="35718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3" descr="C:\Users\hays\Desktop\143 Computer Vision\slides\09\bias_variance_var_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3840164"/>
            <a:ext cx="3571875"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8839201" y="6581776"/>
            <a:ext cx="1668463"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3156197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7DF8-6230-BC94-A589-61B0C39A40FD}"/>
              </a:ext>
            </a:extLst>
          </p:cNvPr>
          <p:cNvSpPr>
            <a:spLocks noGrp="1"/>
          </p:cNvSpPr>
          <p:nvPr>
            <p:ph type="title"/>
          </p:nvPr>
        </p:nvSpPr>
        <p:spPr/>
        <p:txBody>
          <a:bodyPr/>
          <a:lstStyle/>
          <a:p>
            <a:r>
              <a:rPr lang="en-IN" dirty="0"/>
              <a:t>Gradient Descent with Momentum</a:t>
            </a:r>
          </a:p>
        </p:txBody>
      </p:sp>
      <p:sp>
        <p:nvSpPr>
          <p:cNvPr id="3" name="Content Placeholder 2">
            <a:extLst>
              <a:ext uri="{FF2B5EF4-FFF2-40B4-BE49-F238E27FC236}">
                <a16:creationId xmlns:a16="http://schemas.microsoft.com/office/drawing/2014/main" id="{E541BD19-5065-3462-F183-0C6AE9C849EC}"/>
              </a:ext>
            </a:extLst>
          </p:cNvPr>
          <p:cNvSpPr>
            <a:spLocks noGrp="1"/>
          </p:cNvSpPr>
          <p:nvPr>
            <p:ph idx="1"/>
          </p:nvPr>
        </p:nvSpPr>
        <p:spPr/>
        <p:txBody>
          <a:bodyPr>
            <a:normAutofit/>
          </a:bodyPr>
          <a:lstStyle/>
          <a:p>
            <a:r>
              <a:rPr lang="en-US" dirty="0"/>
              <a:t>To incorporate momentum, we introduce a variable v (velocity), which serves as a moving average of the gradients. In the case of deep learning, this is often referred to as the “momentum term”. The update equations are:</a:t>
            </a:r>
          </a:p>
          <a:p>
            <a:r>
              <a:rPr lang="en-US" dirty="0"/>
              <a:t>v = beta * v - </a:t>
            </a:r>
            <a:r>
              <a:rPr lang="en-US" dirty="0" err="1"/>
              <a:t>learning_rate</a:t>
            </a:r>
            <a:r>
              <a:rPr lang="en-US" dirty="0"/>
              <a:t> * </a:t>
            </a:r>
            <a:r>
              <a:rPr lang="en-US" dirty="0" err="1"/>
              <a:t>gradient_of_cost_function</a:t>
            </a:r>
            <a:endParaRPr lang="en-US" dirty="0"/>
          </a:p>
          <a:p>
            <a:r>
              <a:rPr lang="en-US" dirty="0"/>
              <a:t>theta = theta + v</a:t>
            </a:r>
          </a:p>
          <a:p>
            <a:r>
              <a:rPr lang="en-US" dirty="0"/>
              <a:t>where:</a:t>
            </a:r>
          </a:p>
          <a:p>
            <a:pPr lvl="1"/>
            <a:r>
              <a:rPr lang="en-US" dirty="0"/>
              <a:t>beta is a new hyperparameter introduced which determines the level of momentum (usually set to values like 0.9)</a:t>
            </a:r>
          </a:p>
          <a:p>
            <a:pPr lvl="1"/>
            <a:r>
              <a:rPr lang="en-US" dirty="0"/>
              <a:t>v is the moving average of our gradients</a:t>
            </a:r>
            <a:endParaRPr lang="en-IN" dirty="0"/>
          </a:p>
        </p:txBody>
      </p:sp>
    </p:spTree>
    <p:extLst>
      <p:ext uri="{BB962C8B-B14F-4D97-AF65-F5344CB8AC3E}">
        <p14:creationId xmlns:p14="http://schemas.microsoft.com/office/powerpoint/2010/main" val="2142852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7" name="Rectangle 6166">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3C9DC-D0BB-1D21-030C-2B7154B6C3C6}"/>
              </a:ext>
            </a:extLst>
          </p:cNvPr>
          <p:cNvSpPr>
            <a:spLocks noGrp="1"/>
          </p:cNvSpPr>
          <p:nvPr>
            <p:ph type="title"/>
          </p:nvPr>
        </p:nvSpPr>
        <p:spPr>
          <a:xfrm>
            <a:off x="838199" y="537883"/>
            <a:ext cx="4783697" cy="1942810"/>
          </a:xfrm>
        </p:spPr>
        <p:txBody>
          <a:bodyPr anchor="b">
            <a:normAutofit/>
          </a:bodyPr>
          <a:lstStyle/>
          <a:p>
            <a:r>
              <a:rPr lang="en-US" sz="4000" dirty="0"/>
              <a:t>Gradient Descent with Momentum:</a:t>
            </a:r>
            <a:endParaRPr lang="en-IN" sz="4000" dirty="0"/>
          </a:p>
        </p:txBody>
      </p:sp>
      <p:sp>
        <p:nvSpPr>
          <p:cNvPr id="3" name="Content Placeholder 2">
            <a:extLst>
              <a:ext uri="{FF2B5EF4-FFF2-40B4-BE49-F238E27FC236}">
                <a16:creationId xmlns:a16="http://schemas.microsoft.com/office/drawing/2014/main" id="{18FACE14-7A56-A980-5D24-E46DE36C3B90}"/>
              </a:ext>
            </a:extLst>
          </p:cNvPr>
          <p:cNvSpPr>
            <a:spLocks noGrp="1"/>
          </p:cNvSpPr>
          <p:nvPr>
            <p:ph idx="1"/>
          </p:nvPr>
        </p:nvSpPr>
        <p:spPr>
          <a:xfrm>
            <a:off x="838199" y="2686323"/>
            <a:ext cx="4783697" cy="3433583"/>
          </a:xfrm>
        </p:spPr>
        <p:txBody>
          <a:bodyPr>
            <a:normAutofit lnSpcReduction="10000"/>
          </a:bodyPr>
          <a:lstStyle/>
          <a:p>
            <a:r>
              <a:rPr lang="en-US" sz="1100" dirty="0"/>
              <a:t>Basic Idea: This method introduces a velocity component that accumulates the gradient of the past steps to determine the next step. It’s akin to a ball rolling downhill, gaining momentum (and speed) according to the steepness of the slope.</a:t>
            </a:r>
          </a:p>
          <a:p>
            <a:r>
              <a:rPr lang="en-US" sz="1100" dirty="0"/>
              <a:t>Advantages: The momentum term smoothens the optimization trajectory and can help overcome shallow local minima or small plateaus in the loss landscape. The accumulated past gradients give it a sort of “memory” of where it’s been.</a:t>
            </a:r>
          </a:p>
          <a:p>
            <a:r>
              <a:rPr lang="en-US" sz="1100" dirty="0"/>
              <a:t>Disadvantages: Introduces an additional hyperparameter (momentum factor, usually denoted as ( \gamma )).</a:t>
            </a:r>
          </a:p>
          <a:p>
            <a:r>
              <a:rPr lang="en-US" sz="1100" b="1" i="0" dirty="0">
                <a:effectLst/>
                <a:highlight>
                  <a:srgbClr val="FFFFFF"/>
                </a:highlight>
                <a:latin typeface="Work Sans" pitchFamily="2" charset="0"/>
              </a:rPr>
              <a:t>Algorithms with momentum have a smoother trajectory than non-momentum based but this may result in overshooting.</a:t>
            </a:r>
          </a:p>
          <a:p>
            <a:r>
              <a:rPr lang="en-US" sz="1100" b="1" i="0" dirty="0">
                <a:effectLst/>
                <a:highlight>
                  <a:srgbClr val="FFFFFF"/>
                </a:highlight>
                <a:latin typeface="Work Sans" pitchFamily="2" charset="0"/>
              </a:rPr>
              <a:t>Algorithms that do not scale the step size (adaptive learning rate) have a harder time to escape local minimums and break the symmetry of the loss function</a:t>
            </a:r>
          </a:p>
          <a:p>
            <a:r>
              <a:rPr lang="en-US" sz="1100" b="1" i="0" dirty="0">
                <a:effectLst/>
                <a:highlight>
                  <a:srgbClr val="FFFFFF"/>
                </a:highlight>
                <a:latin typeface="Work Sans" pitchFamily="2" charset="0"/>
              </a:rPr>
              <a:t>Methods with an adaptive learning rate have a faster convergence rate, better stability, and less jittering.</a:t>
            </a:r>
          </a:p>
          <a:p>
            <a:r>
              <a:rPr lang="en-IN" sz="1100" dirty="0">
                <a:hlinkClick r:id="rId2"/>
              </a:rPr>
              <a:t>https://theaisummer.com/optimization/</a:t>
            </a:r>
            <a:endParaRPr lang="en-IN" sz="1100" dirty="0"/>
          </a:p>
        </p:txBody>
      </p:sp>
      <p:pic>
        <p:nvPicPr>
          <p:cNvPr id="6146" name="Picture 2" descr="noisy-moons">
            <a:extLst>
              <a:ext uri="{FF2B5EF4-FFF2-40B4-BE49-F238E27FC236}">
                <a16:creationId xmlns:a16="http://schemas.microsoft.com/office/drawing/2014/main" id="{B901D43A-7294-7CC8-8484-DAD67A1A80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8424" y="652913"/>
            <a:ext cx="5365375" cy="535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566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3C9DC-D0BB-1D21-030C-2B7154B6C3C6}"/>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Gradient Descent with Momentum:</a:t>
            </a:r>
          </a:p>
        </p:txBody>
      </p:sp>
      <p:pic>
        <p:nvPicPr>
          <p:cNvPr id="6148" name="Picture 4" descr="beales-function">
            <a:extLst>
              <a:ext uri="{FF2B5EF4-FFF2-40B4-BE49-F238E27FC236}">
                <a16:creationId xmlns:a16="http://schemas.microsoft.com/office/drawing/2014/main" id="{57CB3C91-6C0D-98A1-9148-ACC08CB0E0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232" y="2365285"/>
            <a:ext cx="5082265" cy="393875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long-valey">
            <a:extLst>
              <a:ext uri="{FF2B5EF4-FFF2-40B4-BE49-F238E27FC236}">
                <a16:creationId xmlns:a16="http://schemas.microsoft.com/office/drawing/2014/main" id="{746B1049-8F8C-44FB-4A93-288A28F9865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555503" y="2365285"/>
            <a:ext cx="5082265" cy="393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227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607C-90E6-6E64-41A2-DB0804A9B947}"/>
              </a:ext>
            </a:extLst>
          </p:cNvPr>
          <p:cNvSpPr>
            <a:spLocks noGrp="1"/>
          </p:cNvSpPr>
          <p:nvPr>
            <p:ph type="title"/>
          </p:nvPr>
        </p:nvSpPr>
        <p:spPr/>
        <p:txBody>
          <a:bodyPr>
            <a:normAutofit/>
          </a:bodyPr>
          <a:lstStyle/>
          <a:p>
            <a:r>
              <a:rPr lang="en-US" dirty="0"/>
              <a:t>Advantages of Gradient Descent with Momentum</a:t>
            </a:r>
            <a:endParaRPr lang="en-IN" dirty="0"/>
          </a:p>
        </p:txBody>
      </p:sp>
      <p:sp>
        <p:nvSpPr>
          <p:cNvPr id="3" name="Content Placeholder 2">
            <a:extLst>
              <a:ext uri="{FF2B5EF4-FFF2-40B4-BE49-F238E27FC236}">
                <a16:creationId xmlns:a16="http://schemas.microsoft.com/office/drawing/2014/main" id="{26253967-02A3-DE5A-19F1-65E58DE49D36}"/>
              </a:ext>
            </a:extLst>
          </p:cNvPr>
          <p:cNvSpPr>
            <a:spLocks noGrp="1"/>
          </p:cNvSpPr>
          <p:nvPr>
            <p:ph idx="1"/>
          </p:nvPr>
        </p:nvSpPr>
        <p:spPr/>
        <p:txBody>
          <a:bodyPr>
            <a:normAutofit fontScale="92500" lnSpcReduction="20000"/>
          </a:bodyPr>
          <a:lstStyle/>
          <a:p>
            <a:r>
              <a:rPr lang="en-US" dirty="0"/>
              <a:t>Faster Convergence: By adding a momentum term, our optimizer takes into account the past gradients to smooth out the update. We get a faster convergence and reduced oscillation.</a:t>
            </a:r>
          </a:p>
          <a:p>
            <a:r>
              <a:rPr lang="en-US" dirty="0"/>
              <a:t>Avoiding Local Minima: The momentum term increases the size of the steps taken towards the minimum and helps escape shallow (i.e., non-optimal) local minima.</a:t>
            </a:r>
          </a:p>
          <a:p>
            <a:r>
              <a:rPr lang="en-US" dirty="0"/>
              <a:t>Reducing Oscillations: It dampens oscillations and speeds up the process along the relevant direction, leading to quicker convergence.</a:t>
            </a:r>
          </a:p>
          <a:p>
            <a:r>
              <a:rPr lang="en-US" dirty="0"/>
              <a:t>Gradient Descent with Momentum is a simple yet powerful optimization technique that has been proven to be effective for training deep learning models. It combines the strengths of gradient descent while overcoming its weaknesses by incorporating a momentum term, ensuring smoother and faster convergence.</a:t>
            </a:r>
            <a:endParaRPr lang="en-IN" dirty="0"/>
          </a:p>
        </p:txBody>
      </p:sp>
    </p:spTree>
    <p:extLst>
      <p:ext uri="{BB962C8B-B14F-4D97-AF65-F5344CB8AC3E}">
        <p14:creationId xmlns:p14="http://schemas.microsoft.com/office/powerpoint/2010/main" val="1691323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3AB7-10C4-742B-1952-CC1F9493DA8E}"/>
              </a:ext>
            </a:extLst>
          </p:cNvPr>
          <p:cNvSpPr>
            <a:spLocks noGrp="1"/>
          </p:cNvSpPr>
          <p:nvPr>
            <p:ph type="title"/>
          </p:nvPr>
        </p:nvSpPr>
        <p:spPr/>
        <p:txBody>
          <a:bodyPr/>
          <a:lstStyle/>
          <a:p>
            <a:r>
              <a:rPr lang="en-US" dirty="0"/>
              <a:t>Stochastic Gradient Descent (SGD):</a:t>
            </a:r>
            <a:endParaRPr lang="en-IN" dirty="0"/>
          </a:p>
        </p:txBody>
      </p:sp>
      <p:sp>
        <p:nvSpPr>
          <p:cNvPr id="3" name="Content Placeholder 2">
            <a:extLst>
              <a:ext uri="{FF2B5EF4-FFF2-40B4-BE49-F238E27FC236}">
                <a16:creationId xmlns:a16="http://schemas.microsoft.com/office/drawing/2014/main" id="{FC48AADC-85DE-3A24-7EA2-D727374A5C58}"/>
              </a:ext>
            </a:extLst>
          </p:cNvPr>
          <p:cNvSpPr>
            <a:spLocks noGrp="1"/>
          </p:cNvSpPr>
          <p:nvPr>
            <p:ph idx="1"/>
          </p:nvPr>
        </p:nvSpPr>
        <p:spPr/>
        <p:txBody>
          <a:bodyPr>
            <a:normAutofit/>
          </a:bodyPr>
          <a:lstStyle/>
          <a:p>
            <a:r>
              <a:rPr lang="en-US" dirty="0"/>
              <a:t>Basic Idea: Instead of calculating the gradient based on the entire dataset (as in batch gradient descent), SGD estimates the gradient based on a single example or a mini-batch at each iteration.</a:t>
            </a:r>
          </a:p>
          <a:p>
            <a:r>
              <a:rPr lang="en-US" dirty="0"/>
              <a:t>Advantages: Faster convergence since it doesn’t have to process the whole dataset at every step. Additionally, the noise in the gradient estimation can help escape shallow local minima.</a:t>
            </a:r>
          </a:p>
          <a:p>
            <a:r>
              <a:rPr lang="en-US" dirty="0"/>
              <a:t>Disadvantages: The updates can be very noisy, leading to oscillations in the convergence path. This noise can be mitigated using learning rate schedules or mini-batches, but raw SGD can still be less stable than some of its variants.</a:t>
            </a:r>
            <a:endParaRPr lang="en-IN" dirty="0"/>
          </a:p>
        </p:txBody>
      </p:sp>
    </p:spTree>
    <p:extLst>
      <p:ext uri="{BB962C8B-B14F-4D97-AF65-F5344CB8AC3E}">
        <p14:creationId xmlns:p14="http://schemas.microsoft.com/office/powerpoint/2010/main" val="4023074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56EE9-5723-763F-AE36-DF3846E59BAA}"/>
              </a:ext>
            </a:extLst>
          </p:cNvPr>
          <p:cNvSpPr>
            <a:spLocks noGrp="1"/>
          </p:cNvSpPr>
          <p:nvPr>
            <p:ph type="title"/>
          </p:nvPr>
        </p:nvSpPr>
        <p:spPr/>
        <p:txBody>
          <a:bodyPr/>
          <a:lstStyle/>
          <a:p>
            <a:r>
              <a:rPr lang="en-US" dirty="0"/>
              <a:t>Adam (Adaptive Moment Estimation):</a:t>
            </a:r>
            <a:endParaRPr lang="en-IN" dirty="0"/>
          </a:p>
        </p:txBody>
      </p:sp>
      <p:sp>
        <p:nvSpPr>
          <p:cNvPr id="3" name="Content Placeholder 2">
            <a:extLst>
              <a:ext uri="{FF2B5EF4-FFF2-40B4-BE49-F238E27FC236}">
                <a16:creationId xmlns:a16="http://schemas.microsoft.com/office/drawing/2014/main" id="{F52A2159-AAD8-6A2B-3300-A22DACA839D1}"/>
              </a:ext>
            </a:extLst>
          </p:cNvPr>
          <p:cNvSpPr>
            <a:spLocks noGrp="1"/>
          </p:cNvSpPr>
          <p:nvPr>
            <p:ph idx="1"/>
          </p:nvPr>
        </p:nvSpPr>
        <p:spPr/>
        <p:txBody>
          <a:bodyPr>
            <a:normAutofit fontScale="92500" lnSpcReduction="20000"/>
          </a:bodyPr>
          <a:lstStyle/>
          <a:p>
            <a:r>
              <a:rPr lang="en-US" dirty="0"/>
              <a:t>Basic Idea: Adam can be thought of as a combination of SGD with momentum and </a:t>
            </a:r>
            <a:r>
              <a:rPr lang="en-US" dirty="0" err="1"/>
              <a:t>RMSProp</a:t>
            </a:r>
            <a:r>
              <a:rPr lang="en-US" dirty="0"/>
              <a:t> (another optimization algorithm). It maintains moving averages of both the gradients (momentum) and the squared gradients.</a:t>
            </a:r>
          </a:p>
          <a:p>
            <a:r>
              <a:rPr lang="en-US" dirty="0"/>
              <a:t>Advantages: Adam adjusts the learning rate of each parameter adaptively, based on the first and second moments of the gradients. This often results in faster convergence and is less sensitive to the initial learning rate.</a:t>
            </a:r>
          </a:p>
          <a:p>
            <a:r>
              <a:rPr lang="en-US" dirty="0"/>
              <a:t>Disadvantages: Introduces more hyperparameters than basic SGD, although in practice the default values often work well (e.g., ( \beta_1 = 0.9, \beta_2 = 0.999 )). There have been some discussions in the research community about potential issues with Adam, like poor generalization performance or convergence problems in certain scenarios, but it remains a popular choice for many tasks.</a:t>
            </a:r>
            <a:endParaRPr lang="en-IN" dirty="0"/>
          </a:p>
        </p:txBody>
      </p:sp>
    </p:spTree>
    <p:extLst>
      <p:ext uri="{BB962C8B-B14F-4D97-AF65-F5344CB8AC3E}">
        <p14:creationId xmlns:p14="http://schemas.microsoft.com/office/powerpoint/2010/main" val="1359946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3229-58D3-40F1-9FA2-36A5FE889070}"/>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D4482DE4-5470-D122-1657-E5AD242F229D}"/>
              </a:ext>
            </a:extLst>
          </p:cNvPr>
          <p:cNvSpPr>
            <a:spLocks noGrp="1"/>
          </p:cNvSpPr>
          <p:nvPr>
            <p:ph idx="1"/>
          </p:nvPr>
        </p:nvSpPr>
        <p:spPr/>
        <p:txBody>
          <a:bodyPr/>
          <a:lstStyle/>
          <a:p>
            <a:r>
              <a:rPr lang="en-US" dirty="0"/>
              <a:t>SGD provides a baseline optimization method, is simple, and can be effective with a well-tuned learning rate and mini-batches.</a:t>
            </a:r>
          </a:p>
          <a:p>
            <a:r>
              <a:rPr lang="en-US" dirty="0"/>
              <a:t>Momentum accelerates convergence by taking into account past gradients, especially in scenarios with noisy or sparse gradients.</a:t>
            </a:r>
          </a:p>
          <a:p>
            <a:r>
              <a:rPr lang="en-US" dirty="0"/>
              <a:t>Adam is an adaptive method that often requires less tuning of the learning rate and can converge faster in many scenarios, but it comes with more hyperparameters.</a:t>
            </a:r>
            <a:endParaRPr lang="en-IN" dirty="0"/>
          </a:p>
        </p:txBody>
      </p:sp>
    </p:spTree>
    <p:extLst>
      <p:ext uri="{BB962C8B-B14F-4D97-AF65-F5344CB8AC3E}">
        <p14:creationId xmlns:p14="http://schemas.microsoft.com/office/powerpoint/2010/main" val="517001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D1B0-7489-49B9-3EDE-94DBE759BD75}"/>
              </a:ext>
            </a:extLst>
          </p:cNvPr>
          <p:cNvSpPr>
            <a:spLocks noGrp="1"/>
          </p:cNvSpPr>
          <p:nvPr>
            <p:ph type="title"/>
          </p:nvPr>
        </p:nvSpPr>
        <p:spPr/>
        <p:txBody>
          <a:bodyPr/>
          <a:lstStyle/>
          <a:p>
            <a:r>
              <a:rPr lang="en-US" dirty="0"/>
              <a:t>Use Cases</a:t>
            </a:r>
            <a:endParaRPr lang="en-IN" dirty="0"/>
          </a:p>
        </p:txBody>
      </p:sp>
      <p:sp>
        <p:nvSpPr>
          <p:cNvPr id="3" name="Content Placeholder 2">
            <a:extLst>
              <a:ext uri="{FF2B5EF4-FFF2-40B4-BE49-F238E27FC236}">
                <a16:creationId xmlns:a16="http://schemas.microsoft.com/office/drawing/2014/main" id="{AFA70C03-3BEF-91FE-0538-69010E5E31FE}"/>
              </a:ext>
            </a:extLst>
          </p:cNvPr>
          <p:cNvSpPr>
            <a:spLocks noGrp="1"/>
          </p:cNvSpPr>
          <p:nvPr>
            <p:ph idx="1"/>
          </p:nvPr>
        </p:nvSpPr>
        <p:spPr/>
        <p:txBody>
          <a:bodyPr>
            <a:normAutofit fontScale="92500" lnSpcReduction="20000"/>
          </a:bodyPr>
          <a:lstStyle/>
          <a:p>
            <a:r>
              <a:rPr lang="en-US" dirty="0"/>
              <a:t>Stochastic Gradient Descent (SGD)</a:t>
            </a:r>
          </a:p>
          <a:p>
            <a:endParaRPr lang="en-US" dirty="0"/>
          </a:p>
          <a:p>
            <a:r>
              <a:rPr lang="en-US" dirty="0"/>
              <a:t>SGD estimates the gradient based on a small subset of data, like one example or mini-batch. It is simple, easy to implement, and computationally efficient.</a:t>
            </a:r>
          </a:p>
          <a:p>
            <a:endParaRPr lang="en-US" dirty="0"/>
          </a:p>
          <a:p>
            <a:r>
              <a:rPr lang="en-US" dirty="0"/>
              <a:t>Use cases:</a:t>
            </a:r>
          </a:p>
          <a:p>
            <a:pPr lvl="1"/>
            <a:r>
              <a:rPr lang="en-US" dirty="0"/>
              <a:t>When you have large datasets that don’t fit into memory. SGD allows online updating.</a:t>
            </a:r>
          </a:p>
          <a:p>
            <a:pPr lvl="1"/>
            <a:r>
              <a:rPr lang="en-US" dirty="0"/>
              <a:t>For models with high capacity that can overfit batch methods. The noise in SGD acts as regularization.</a:t>
            </a:r>
          </a:p>
          <a:p>
            <a:pPr lvl="1"/>
            <a:r>
              <a:rPr lang="en-US" dirty="0"/>
              <a:t>As a baseline optimization method. Tuning the learning rate schedule is important.</a:t>
            </a:r>
            <a:endParaRPr lang="en-IN" dirty="0"/>
          </a:p>
        </p:txBody>
      </p:sp>
    </p:spTree>
    <p:extLst>
      <p:ext uri="{BB962C8B-B14F-4D97-AF65-F5344CB8AC3E}">
        <p14:creationId xmlns:p14="http://schemas.microsoft.com/office/powerpoint/2010/main" val="2316594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0CD6-089B-088D-CE34-E1F82E6A1055}"/>
              </a:ext>
            </a:extLst>
          </p:cNvPr>
          <p:cNvSpPr>
            <a:spLocks noGrp="1"/>
          </p:cNvSpPr>
          <p:nvPr>
            <p:ph type="title"/>
          </p:nvPr>
        </p:nvSpPr>
        <p:spPr/>
        <p:txBody>
          <a:bodyPr/>
          <a:lstStyle/>
          <a:p>
            <a:r>
              <a:rPr lang="en-US" dirty="0"/>
              <a:t>Use Cases</a:t>
            </a:r>
            <a:endParaRPr lang="en-IN" dirty="0"/>
          </a:p>
        </p:txBody>
      </p:sp>
      <p:sp>
        <p:nvSpPr>
          <p:cNvPr id="3" name="Content Placeholder 2">
            <a:extLst>
              <a:ext uri="{FF2B5EF4-FFF2-40B4-BE49-F238E27FC236}">
                <a16:creationId xmlns:a16="http://schemas.microsoft.com/office/drawing/2014/main" id="{8C694EEA-5925-3F71-7A7B-198449D3B4EC}"/>
              </a:ext>
            </a:extLst>
          </p:cNvPr>
          <p:cNvSpPr>
            <a:spLocks noGrp="1"/>
          </p:cNvSpPr>
          <p:nvPr>
            <p:ph idx="1"/>
          </p:nvPr>
        </p:nvSpPr>
        <p:spPr/>
        <p:txBody>
          <a:bodyPr>
            <a:normAutofit/>
          </a:bodyPr>
          <a:lstStyle/>
          <a:p>
            <a:r>
              <a:rPr lang="en-US" dirty="0"/>
              <a:t>Momentum accelerates SGD by accumulating gradients from previous steps to determine the direction of the update. It helps overcome plateaus and local minima.</a:t>
            </a:r>
          </a:p>
          <a:p>
            <a:endParaRPr lang="en-US" dirty="0"/>
          </a:p>
          <a:p>
            <a:r>
              <a:rPr lang="en-US" dirty="0"/>
              <a:t>Use cases:</a:t>
            </a:r>
          </a:p>
          <a:p>
            <a:pPr lvl="1"/>
            <a:r>
              <a:rPr lang="en-US" dirty="0"/>
              <a:t>When vanilla SGD is too noisy or unstable. The momentum term smooths the path.</a:t>
            </a:r>
          </a:p>
          <a:p>
            <a:pPr lvl="1"/>
            <a:r>
              <a:rPr lang="en-US" dirty="0"/>
              <a:t>In cases where the loss surface has many ravines, curvature, and local optima. The momentum can help escape.</a:t>
            </a:r>
          </a:p>
          <a:p>
            <a:pPr lvl="1"/>
            <a:r>
              <a:rPr lang="en-US" dirty="0"/>
              <a:t>When training deep neural networks, momentum is almost always helpful.</a:t>
            </a:r>
            <a:endParaRPr lang="en-IN" dirty="0"/>
          </a:p>
        </p:txBody>
      </p:sp>
    </p:spTree>
    <p:extLst>
      <p:ext uri="{BB962C8B-B14F-4D97-AF65-F5344CB8AC3E}">
        <p14:creationId xmlns:p14="http://schemas.microsoft.com/office/powerpoint/2010/main" val="631419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23C9-C82C-7C3E-030F-57DC6E35337D}"/>
              </a:ext>
            </a:extLst>
          </p:cNvPr>
          <p:cNvSpPr>
            <a:spLocks noGrp="1"/>
          </p:cNvSpPr>
          <p:nvPr>
            <p:ph type="title"/>
          </p:nvPr>
        </p:nvSpPr>
        <p:spPr/>
        <p:txBody>
          <a:bodyPr/>
          <a:lstStyle/>
          <a:p>
            <a:r>
              <a:rPr lang="en-US" dirty="0"/>
              <a:t>Use Cases</a:t>
            </a:r>
            <a:endParaRPr lang="en-IN" dirty="0"/>
          </a:p>
        </p:txBody>
      </p:sp>
      <p:sp>
        <p:nvSpPr>
          <p:cNvPr id="3" name="Content Placeholder 2">
            <a:extLst>
              <a:ext uri="{FF2B5EF4-FFF2-40B4-BE49-F238E27FC236}">
                <a16:creationId xmlns:a16="http://schemas.microsoft.com/office/drawing/2014/main" id="{5D002930-10E8-E993-AFDB-050FE3009E43}"/>
              </a:ext>
            </a:extLst>
          </p:cNvPr>
          <p:cNvSpPr>
            <a:spLocks noGrp="1"/>
          </p:cNvSpPr>
          <p:nvPr>
            <p:ph idx="1"/>
          </p:nvPr>
        </p:nvSpPr>
        <p:spPr/>
        <p:txBody>
          <a:bodyPr>
            <a:normAutofit fontScale="92500" lnSpcReduction="10000"/>
          </a:bodyPr>
          <a:lstStyle/>
          <a:p>
            <a:endParaRPr lang="en-US" dirty="0"/>
          </a:p>
          <a:p>
            <a:r>
              <a:rPr lang="en-US" dirty="0"/>
              <a:t>Adam adaptively estimates first and second moments of the gradients (akin to momentum and </a:t>
            </a:r>
            <a:r>
              <a:rPr lang="en-US" dirty="0" err="1"/>
              <a:t>RMSProp</a:t>
            </a:r>
            <a:r>
              <a:rPr lang="en-US" dirty="0"/>
              <a:t>). It adjusts the learning rate for each parameter.</a:t>
            </a:r>
          </a:p>
          <a:p>
            <a:endParaRPr lang="en-US" dirty="0"/>
          </a:p>
          <a:p>
            <a:r>
              <a:rPr lang="en-US" dirty="0"/>
              <a:t>Use cases:</a:t>
            </a:r>
          </a:p>
          <a:p>
            <a:pPr lvl="1"/>
            <a:r>
              <a:rPr lang="en-US" dirty="0"/>
              <a:t>When you want a method that is adaptive and requires little tuning of hyperparameters. Adam generally works well with defaults.</a:t>
            </a:r>
          </a:p>
          <a:p>
            <a:pPr lvl="1"/>
            <a:r>
              <a:rPr lang="en-US" dirty="0"/>
              <a:t>For training deep neural networks, Adam often outperforms vanilla SGD and even Momentum, hence its popularity.</a:t>
            </a:r>
          </a:p>
          <a:p>
            <a:pPr lvl="1"/>
            <a:r>
              <a:rPr lang="en-US" dirty="0"/>
              <a:t>In some cases, alternate methods like LAMB and </a:t>
            </a:r>
            <a:r>
              <a:rPr lang="en-US" dirty="0" err="1"/>
              <a:t>RAdam</a:t>
            </a:r>
            <a:r>
              <a:rPr lang="en-US" dirty="0"/>
              <a:t> have been proposed to improve on Adam.</a:t>
            </a:r>
            <a:endParaRPr lang="en-IN" dirty="0"/>
          </a:p>
        </p:txBody>
      </p:sp>
    </p:spTree>
    <p:extLst>
      <p:ext uri="{BB962C8B-B14F-4D97-AF65-F5344CB8AC3E}">
        <p14:creationId xmlns:p14="http://schemas.microsoft.com/office/powerpoint/2010/main" val="2517316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http://blog.fliptop.com/wp-content/uploads/2015/03/1degree_4deg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149" y="198852"/>
            <a:ext cx="10739651" cy="2983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log.fliptop.com/wp-content/uploads/2015/03/goodfit_overfittin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6233" y="3047349"/>
            <a:ext cx="9239533" cy="329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36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6CA7-D301-C62D-BFB9-A0A02450F595}"/>
              </a:ext>
            </a:extLst>
          </p:cNvPr>
          <p:cNvSpPr>
            <a:spLocks noGrp="1"/>
          </p:cNvSpPr>
          <p:nvPr>
            <p:ph type="title"/>
          </p:nvPr>
        </p:nvSpPr>
        <p:spPr/>
        <p:txBody>
          <a:bodyPr/>
          <a:lstStyle/>
          <a:p>
            <a:r>
              <a:rPr lang="en-IN" dirty="0"/>
              <a:t>Batch SGD Vs Minibatch SGD Vs SGD</a:t>
            </a:r>
          </a:p>
        </p:txBody>
      </p:sp>
      <p:sp>
        <p:nvSpPr>
          <p:cNvPr id="3" name="Content Placeholder 2">
            <a:extLst>
              <a:ext uri="{FF2B5EF4-FFF2-40B4-BE49-F238E27FC236}">
                <a16:creationId xmlns:a16="http://schemas.microsoft.com/office/drawing/2014/main" id="{AB67F737-1C3A-2178-4453-B5C4B100C6D6}"/>
              </a:ext>
            </a:extLst>
          </p:cNvPr>
          <p:cNvSpPr>
            <a:spLocks noGrp="1"/>
          </p:cNvSpPr>
          <p:nvPr>
            <p:ph idx="1"/>
          </p:nvPr>
        </p:nvSpPr>
        <p:spPr/>
        <p:txBody>
          <a:bodyPr>
            <a:normAutofit fontScale="92500" lnSpcReduction="20000"/>
          </a:bodyPr>
          <a:lstStyle/>
          <a:p>
            <a:r>
              <a:rPr lang="en-US" b="1" dirty="0"/>
              <a:t>Stochastic Gradient Descent (SGD):</a:t>
            </a:r>
          </a:p>
          <a:p>
            <a:r>
              <a:rPr lang="en-US" dirty="0"/>
              <a:t>In traditional SGD, the model parameters are updated after processing each individual training example.</a:t>
            </a:r>
          </a:p>
          <a:p>
            <a:r>
              <a:rPr lang="en-US" dirty="0"/>
              <a:t>It randomly selects one training example at a time and computes the gradient of the loss function with respect to the parameters based on that single example.</a:t>
            </a:r>
          </a:p>
          <a:p>
            <a:r>
              <a:rPr lang="en-US" dirty="0"/>
              <a:t>The model parameters are then updated using this gradient estimate, and the process is repeated for the next randomly selected example.</a:t>
            </a:r>
          </a:p>
          <a:p>
            <a:r>
              <a:rPr lang="en-US" dirty="0"/>
              <a:t>SGD has the advantage of being computationally efficient, as it only requires processing one example at a time.</a:t>
            </a:r>
          </a:p>
          <a:p>
            <a:r>
              <a:rPr lang="en-US" dirty="0"/>
              <a:t>However, the updates can be noisy and may result in slower convergence since the gradient estimate is based on a single example.</a:t>
            </a:r>
            <a:endParaRPr lang="en-IN" dirty="0"/>
          </a:p>
        </p:txBody>
      </p:sp>
    </p:spTree>
    <p:extLst>
      <p:ext uri="{BB962C8B-B14F-4D97-AF65-F5344CB8AC3E}">
        <p14:creationId xmlns:p14="http://schemas.microsoft.com/office/powerpoint/2010/main" val="1825563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9257-57C3-AA1E-B5B0-7D17641FD324}"/>
              </a:ext>
            </a:extLst>
          </p:cNvPr>
          <p:cNvSpPr>
            <a:spLocks noGrp="1"/>
          </p:cNvSpPr>
          <p:nvPr>
            <p:ph type="title"/>
          </p:nvPr>
        </p:nvSpPr>
        <p:spPr/>
        <p:txBody>
          <a:bodyPr/>
          <a:lstStyle/>
          <a:p>
            <a:r>
              <a:rPr lang="en-IN" dirty="0"/>
              <a:t>Batch SGD Vs Minibatch SGD Vs SGD</a:t>
            </a:r>
          </a:p>
        </p:txBody>
      </p:sp>
      <p:sp>
        <p:nvSpPr>
          <p:cNvPr id="3" name="Content Placeholder 2">
            <a:extLst>
              <a:ext uri="{FF2B5EF4-FFF2-40B4-BE49-F238E27FC236}">
                <a16:creationId xmlns:a16="http://schemas.microsoft.com/office/drawing/2014/main" id="{DC83838C-2568-B40C-4F68-D4AD65B74741}"/>
              </a:ext>
            </a:extLst>
          </p:cNvPr>
          <p:cNvSpPr>
            <a:spLocks noGrp="1"/>
          </p:cNvSpPr>
          <p:nvPr>
            <p:ph idx="1"/>
          </p:nvPr>
        </p:nvSpPr>
        <p:spPr/>
        <p:txBody>
          <a:bodyPr>
            <a:normAutofit fontScale="85000" lnSpcReduction="20000"/>
          </a:bodyPr>
          <a:lstStyle/>
          <a:p>
            <a:r>
              <a:rPr lang="en-US" b="1" dirty="0"/>
              <a:t>Batch Stochastic Gradient Descent (Batch SGD):</a:t>
            </a:r>
          </a:p>
          <a:p>
            <a:r>
              <a:rPr lang="en-US" dirty="0"/>
              <a:t>Batch SGD is a variation of SGD where instead of processing one example at a time, it processes a large or entire batch of training examples simultaneously.</a:t>
            </a:r>
          </a:p>
          <a:p>
            <a:r>
              <a:rPr lang="en-US" dirty="0"/>
              <a:t>The model computes the gradient of the loss function based on this batch of examples and updates the parameters accordingly.</a:t>
            </a:r>
          </a:p>
          <a:p>
            <a:r>
              <a:rPr lang="en-US" dirty="0"/>
              <a:t>The batch size is typically chosen to be larger than one but smaller than the total number of training examples.</a:t>
            </a:r>
          </a:p>
          <a:p>
            <a:r>
              <a:rPr lang="en-US" dirty="0"/>
              <a:t>Batch SGD provides a balance between the computational efficiency of SGD and the stability of traditional Batch Gradient Descent.</a:t>
            </a:r>
          </a:p>
          <a:p>
            <a:r>
              <a:rPr lang="en-US" dirty="0"/>
              <a:t>It reduces the noise in the gradient estimates compared to SGD and can result in faster convergence.</a:t>
            </a:r>
          </a:p>
          <a:p>
            <a:r>
              <a:rPr lang="en-US" dirty="0"/>
              <a:t>Batch SGD is commonly used in practice as it combines the benefits of efficient parallelization and more stable updates.</a:t>
            </a:r>
            <a:endParaRPr lang="en-IN" dirty="0"/>
          </a:p>
        </p:txBody>
      </p:sp>
    </p:spTree>
    <p:extLst>
      <p:ext uri="{BB962C8B-B14F-4D97-AF65-F5344CB8AC3E}">
        <p14:creationId xmlns:p14="http://schemas.microsoft.com/office/powerpoint/2010/main" val="3583960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FFFC-2371-0DDE-3061-BBE5C4915633}"/>
              </a:ext>
            </a:extLst>
          </p:cNvPr>
          <p:cNvSpPr>
            <a:spLocks noGrp="1"/>
          </p:cNvSpPr>
          <p:nvPr>
            <p:ph type="title"/>
          </p:nvPr>
        </p:nvSpPr>
        <p:spPr/>
        <p:txBody>
          <a:bodyPr/>
          <a:lstStyle/>
          <a:p>
            <a:r>
              <a:rPr lang="en-IN" dirty="0"/>
              <a:t>Batch SGD Vs Minibatch SGD Vs SGD</a:t>
            </a:r>
          </a:p>
        </p:txBody>
      </p:sp>
      <p:sp>
        <p:nvSpPr>
          <p:cNvPr id="3" name="Content Placeholder 2">
            <a:extLst>
              <a:ext uri="{FF2B5EF4-FFF2-40B4-BE49-F238E27FC236}">
                <a16:creationId xmlns:a16="http://schemas.microsoft.com/office/drawing/2014/main" id="{1C2C741B-28D4-EE44-9D36-E558BE9988E8}"/>
              </a:ext>
            </a:extLst>
          </p:cNvPr>
          <p:cNvSpPr>
            <a:spLocks noGrp="1"/>
          </p:cNvSpPr>
          <p:nvPr>
            <p:ph idx="1"/>
          </p:nvPr>
        </p:nvSpPr>
        <p:spPr/>
        <p:txBody>
          <a:bodyPr>
            <a:normAutofit fontScale="62500" lnSpcReduction="20000"/>
          </a:bodyPr>
          <a:lstStyle/>
          <a:p>
            <a:r>
              <a:rPr lang="en-US" b="1" dirty="0"/>
              <a:t>Minibatch SGD:</a:t>
            </a:r>
          </a:p>
          <a:p>
            <a:r>
              <a:rPr lang="en-US" dirty="0"/>
              <a:t>In minibatch SGD, instead of processing one training example (SGD) or a full batch of examples (Batch SGD) at a time, a small subset of training examples, called a minibatch, is processed.</a:t>
            </a:r>
          </a:p>
          <a:p>
            <a:r>
              <a:rPr lang="en-US" dirty="0"/>
              <a:t>The minibatch size is typically larger than one but smaller than the total number of training examples. It is chosen based on the computational resources and the desired trade-off between computational efficiency and stability of updates.</a:t>
            </a:r>
          </a:p>
          <a:p>
            <a:r>
              <a:rPr lang="en-US" dirty="0"/>
              <a:t>The model computes the gradient of the loss function based on the minibatch examples and updates the parameters accordingly.</a:t>
            </a:r>
          </a:p>
          <a:p>
            <a:r>
              <a:rPr lang="en-US" dirty="0"/>
              <a:t>This process is repeated iteratively, with different minibatches sampled from the training data, until all examples have been processed (one pass over the entire dataset is called an epoch).</a:t>
            </a:r>
          </a:p>
          <a:p>
            <a:r>
              <a:rPr lang="en-US" dirty="0"/>
              <a:t>Minibatch SGD provides a balance between the noisy updates of SGD and the stability of Batch SGD.</a:t>
            </a:r>
          </a:p>
          <a:p>
            <a:r>
              <a:rPr lang="en-US" dirty="0"/>
              <a:t>It reduces the noise in the gradient estimates compared to SGD and allows for better utilization of parallel computation resources compared to Batch SGD.</a:t>
            </a:r>
          </a:p>
          <a:p>
            <a:r>
              <a:rPr lang="en-US" dirty="0"/>
              <a:t>Minibatch SGD is widely used in practice as it offers a good compromise between computational efficiency and convergence stability.</a:t>
            </a:r>
          </a:p>
          <a:p>
            <a:endParaRPr lang="en-IN" dirty="0"/>
          </a:p>
        </p:txBody>
      </p:sp>
    </p:spTree>
    <p:extLst>
      <p:ext uri="{BB962C8B-B14F-4D97-AF65-F5344CB8AC3E}">
        <p14:creationId xmlns:p14="http://schemas.microsoft.com/office/powerpoint/2010/main" val="25277944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573" y="1491372"/>
            <a:ext cx="8311486" cy="310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838200" y="365125"/>
            <a:ext cx="10885227" cy="1325563"/>
          </a:xfrm>
        </p:spPr>
        <p:txBody>
          <a:bodyPr>
            <a:normAutofit/>
          </a:bodyPr>
          <a:lstStyle/>
          <a:p>
            <a:pPr algn="ctr"/>
            <a:r>
              <a:rPr lang="en-US" sz="8000" b="1" dirty="0">
                <a:solidFill>
                  <a:srgbClr val="268FDE"/>
                </a:solidFill>
                <a:latin typeface="Centaur" panose="02030504050205020304" pitchFamily="18" charset="0"/>
              </a:rPr>
              <a:t>Logistic Regression</a:t>
            </a:r>
            <a:endParaRPr lang="ru-RU" sz="8000" b="1" dirty="0">
              <a:solidFill>
                <a:srgbClr val="268FDE"/>
              </a:solidFill>
            </a:endParaRPr>
          </a:p>
        </p:txBody>
      </p:sp>
      <p:sp>
        <p:nvSpPr>
          <p:cNvPr id="2" name="TextBox 1"/>
          <p:cNvSpPr txBox="1"/>
          <p:nvPr/>
        </p:nvSpPr>
        <p:spPr>
          <a:xfrm>
            <a:off x="1241945" y="4995081"/>
            <a:ext cx="1011299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Output is not a number from some continuous</a:t>
            </a:r>
            <a:r>
              <a:rPr lang="en-US" baseline="0" dirty="0"/>
              <a:t> range – output is the category (black or white, yes or no)</a:t>
            </a:r>
          </a:p>
          <a:p>
            <a:pPr marL="285750" indent="-285750">
              <a:buFont typeface="Arial" panose="020B0604020202020204" pitchFamily="34" charset="0"/>
              <a:buChar char="•"/>
            </a:pPr>
            <a:r>
              <a:rPr lang="en-US" baseline="0" dirty="0"/>
              <a:t>Logistic regression is a classification algorithm that may have only two categories on the output, so it’s binary classification</a:t>
            </a:r>
          </a:p>
          <a:p>
            <a:pPr marL="285750" indent="-285750">
              <a:buFont typeface="Arial" panose="020B0604020202020204" pitchFamily="34" charset="0"/>
              <a:buChar char="•"/>
            </a:pPr>
            <a:r>
              <a:rPr lang="en-IN" dirty="0"/>
              <a:t>Name is somewhat misleading. Really a technique for classification, not regression. “Regression” comes from fact that we fit a linear model to the feature space</a:t>
            </a:r>
            <a:r>
              <a:rPr lang="en-IN"/>
              <a:t>. </a:t>
            </a:r>
            <a:br>
              <a:rPr lang="en-IN" dirty="0"/>
            </a:br>
            <a:br>
              <a:rPr lang="en-IN" dirty="0"/>
            </a:br>
            <a:endParaRPr lang="ru-RU" dirty="0"/>
          </a:p>
          <a:p>
            <a:endParaRPr lang="en-IN" dirty="0"/>
          </a:p>
        </p:txBody>
      </p:sp>
    </p:spTree>
    <p:extLst>
      <p:ext uri="{BB962C8B-B14F-4D97-AF65-F5344CB8AC3E}">
        <p14:creationId xmlns:p14="http://schemas.microsoft.com/office/powerpoint/2010/main" val="2617013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Different ways of expressing probability</a:t>
            </a:r>
            <a:endParaRPr lang="en-IN" dirty="0"/>
          </a:p>
        </p:txBody>
      </p:sp>
      <p:sp>
        <p:nvSpPr>
          <p:cNvPr id="3" name="Content Placeholder 2"/>
          <p:cNvSpPr>
            <a:spLocks noGrp="1"/>
          </p:cNvSpPr>
          <p:nvPr>
            <p:ph idx="1"/>
          </p:nvPr>
        </p:nvSpPr>
        <p:spPr/>
        <p:txBody>
          <a:bodyPr/>
          <a:lstStyle/>
          <a:p>
            <a:br>
              <a:rPr lang="en-IN" dirty="0"/>
            </a:br>
            <a:br>
              <a:rPr lang="en-IN" dirty="0"/>
            </a:br>
            <a:endParaRPr lang="en-IN" dirty="0"/>
          </a:p>
        </p:txBody>
      </p:sp>
      <p:pic>
        <p:nvPicPr>
          <p:cNvPr id="4" name="Picture 3"/>
          <p:cNvPicPr>
            <a:picLocks noChangeAspect="1"/>
          </p:cNvPicPr>
          <p:nvPr/>
        </p:nvPicPr>
        <p:blipFill>
          <a:blip r:embed="rId3"/>
          <a:stretch>
            <a:fillRect/>
          </a:stretch>
        </p:blipFill>
        <p:spPr>
          <a:xfrm>
            <a:off x="1292841" y="1991519"/>
            <a:ext cx="7886700" cy="4019550"/>
          </a:xfrm>
          <a:prstGeom prst="rect">
            <a:avLst/>
          </a:prstGeom>
        </p:spPr>
      </p:pic>
    </p:spTree>
    <p:extLst>
      <p:ext uri="{BB962C8B-B14F-4D97-AF65-F5344CB8AC3E}">
        <p14:creationId xmlns:p14="http://schemas.microsoft.com/office/powerpoint/2010/main" val="2846439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 odds</a:t>
            </a:r>
          </a:p>
        </p:txBody>
      </p:sp>
      <p:pic>
        <p:nvPicPr>
          <p:cNvPr id="4" name="Content Placeholder 3"/>
          <p:cNvPicPr>
            <a:picLocks noGrp="1" noChangeAspect="1"/>
          </p:cNvPicPr>
          <p:nvPr>
            <p:ph idx="1"/>
          </p:nvPr>
        </p:nvPicPr>
        <p:blipFill>
          <a:blip r:embed="rId2"/>
          <a:stretch>
            <a:fillRect/>
          </a:stretch>
        </p:blipFill>
        <p:spPr>
          <a:xfrm>
            <a:off x="1078173" y="1825625"/>
            <a:ext cx="10167582" cy="4351338"/>
          </a:xfrm>
          <a:prstGeom prst="rect">
            <a:avLst/>
          </a:prstGeom>
        </p:spPr>
      </p:pic>
    </p:spTree>
    <p:extLst>
      <p:ext uri="{BB962C8B-B14F-4D97-AF65-F5344CB8AC3E}">
        <p14:creationId xmlns:p14="http://schemas.microsoft.com/office/powerpoint/2010/main" val="2162068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5910"/>
            <a:ext cx="10515600" cy="846162"/>
          </a:xfrm>
        </p:spPr>
        <p:txBody>
          <a:bodyPr>
            <a:normAutofit fontScale="90000"/>
          </a:bodyPr>
          <a:lstStyle/>
          <a:p>
            <a:r>
              <a:rPr lang="en-IN" b="1" dirty="0"/>
              <a:t>From probability to log odds (and back again)</a:t>
            </a:r>
            <a:br>
              <a:rPr lang="en-IN" dirty="0"/>
            </a:b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3028950" y="2329656"/>
            <a:ext cx="6134100" cy="3343275"/>
          </a:xfrm>
          <a:prstGeom prst="rect">
            <a:avLst/>
          </a:prstGeom>
        </p:spPr>
      </p:pic>
    </p:spTree>
    <p:extLst>
      <p:ext uri="{BB962C8B-B14F-4D97-AF65-F5344CB8AC3E}">
        <p14:creationId xmlns:p14="http://schemas.microsoft.com/office/powerpoint/2010/main" val="31237851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a:t>
            </a:r>
          </a:p>
        </p:txBody>
      </p:sp>
      <p:pic>
        <p:nvPicPr>
          <p:cNvPr id="4" name="Content Placeholder 3"/>
          <p:cNvPicPr>
            <a:picLocks noGrp="1" noChangeAspect="1"/>
          </p:cNvPicPr>
          <p:nvPr>
            <p:ph idx="1"/>
          </p:nvPr>
        </p:nvPicPr>
        <p:blipFill>
          <a:blip r:embed="rId2"/>
          <a:stretch>
            <a:fillRect/>
          </a:stretch>
        </p:blipFill>
        <p:spPr>
          <a:xfrm>
            <a:off x="1173707" y="1555845"/>
            <a:ext cx="9608024" cy="4899546"/>
          </a:xfrm>
          <a:prstGeom prst="rect">
            <a:avLst/>
          </a:prstGeom>
        </p:spPr>
      </p:pic>
    </p:spTree>
    <p:extLst>
      <p:ext uri="{BB962C8B-B14F-4D97-AF65-F5344CB8AC3E}">
        <p14:creationId xmlns:p14="http://schemas.microsoft.com/office/powerpoint/2010/main" val="2511485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716"/>
            <a:ext cx="10515600" cy="753461"/>
          </a:xfrm>
        </p:spPr>
        <p:txBody>
          <a:bodyPr/>
          <a:lstStyle/>
          <a:p>
            <a:r>
              <a:rPr lang="en-IN" dirty="0"/>
              <a:t>Using Logistic Regression Model</a:t>
            </a:r>
          </a:p>
        </p:txBody>
      </p:sp>
      <p:pic>
        <p:nvPicPr>
          <p:cNvPr id="4" name="Content Placeholder 3"/>
          <p:cNvPicPr>
            <a:picLocks noGrp="1" noChangeAspect="1"/>
          </p:cNvPicPr>
          <p:nvPr>
            <p:ph idx="1"/>
          </p:nvPr>
        </p:nvPicPr>
        <p:blipFill>
          <a:blip r:embed="rId2"/>
          <a:stretch>
            <a:fillRect/>
          </a:stretch>
        </p:blipFill>
        <p:spPr>
          <a:xfrm>
            <a:off x="1433016" y="1083076"/>
            <a:ext cx="9021170" cy="3489055"/>
          </a:xfrm>
          <a:prstGeom prst="rect">
            <a:avLst/>
          </a:prstGeom>
        </p:spPr>
      </p:pic>
      <p:pic>
        <p:nvPicPr>
          <p:cNvPr id="5" name="Picture 4"/>
          <p:cNvPicPr>
            <a:picLocks noChangeAspect="1"/>
          </p:cNvPicPr>
          <p:nvPr/>
        </p:nvPicPr>
        <p:blipFill>
          <a:blip r:embed="rId3"/>
          <a:stretch>
            <a:fillRect/>
          </a:stretch>
        </p:blipFill>
        <p:spPr>
          <a:xfrm>
            <a:off x="1573153" y="4572132"/>
            <a:ext cx="9045694" cy="2098296"/>
          </a:xfrm>
          <a:prstGeom prst="rect">
            <a:avLst/>
          </a:prstGeom>
        </p:spPr>
      </p:pic>
    </p:spTree>
    <p:extLst>
      <p:ext uri="{BB962C8B-B14F-4D97-AF65-F5344CB8AC3E}">
        <p14:creationId xmlns:p14="http://schemas.microsoft.com/office/powerpoint/2010/main" val="2443887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a:t>
            </a:r>
          </a:p>
        </p:txBody>
      </p:sp>
      <p:pic>
        <p:nvPicPr>
          <p:cNvPr id="4" name="Content Placeholder 3"/>
          <p:cNvPicPr>
            <a:picLocks noGrp="1" noChangeAspect="1"/>
          </p:cNvPicPr>
          <p:nvPr>
            <p:ph idx="1"/>
          </p:nvPr>
        </p:nvPicPr>
        <p:blipFill>
          <a:blip r:embed="rId2"/>
          <a:stretch>
            <a:fillRect/>
          </a:stretch>
        </p:blipFill>
        <p:spPr>
          <a:xfrm>
            <a:off x="1201002" y="1405719"/>
            <a:ext cx="10152797" cy="4926842"/>
          </a:xfrm>
          <a:prstGeom prst="rect">
            <a:avLst/>
          </a:prstGeom>
        </p:spPr>
      </p:pic>
    </p:spTree>
    <p:extLst>
      <p:ext uri="{BB962C8B-B14F-4D97-AF65-F5344CB8AC3E}">
        <p14:creationId xmlns:p14="http://schemas.microsoft.com/office/powerpoint/2010/main" val="3635051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do we know when we are overfitting the data?</a:t>
            </a:r>
            <a:endParaRPr lang="en-IN" dirty="0"/>
          </a:p>
        </p:txBody>
      </p:sp>
      <p:sp>
        <p:nvSpPr>
          <p:cNvPr id="3" name="Content Placeholder 2"/>
          <p:cNvSpPr>
            <a:spLocks noGrp="1"/>
          </p:cNvSpPr>
          <p:nvPr>
            <p:ph idx="1"/>
          </p:nvPr>
        </p:nvSpPr>
        <p:spPr/>
        <p:txBody>
          <a:bodyPr/>
          <a:lstStyle/>
          <a:p>
            <a:pPr fontAlgn="base"/>
            <a:r>
              <a:rPr lang="en-IN" b="1" dirty="0" err="1"/>
              <a:t>Underfitting</a:t>
            </a:r>
            <a:r>
              <a:rPr lang="en-IN" dirty="0"/>
              <a:t> – Both validation error and training error are high</a:t>
            </a:r>
          </a:p>
          <a:p>
            <a:pPr fontAlgn="base"/>
            <a:r>
              <a:rPr lang="en-IN" b="1" dirty="0"/>
              <a:t>Overfitting</a:t>
            </a:r>
            <a:r>
              <a:rPr lang="en-IN" dirty="0"/>
              <a:t> – Validation error is high while training error is low</a:t>
            </a:r>
          </a:p>
          <a:p>
            <a:pPr fontAlgn="base"/>
            <a:r>
              <a:rPr lang="en-IN" b="1" dirty="0"/>
              <a:t>Good fit</a:t>
            </a:r>
            <a:r>
              <a:rPr lang="en-IN" dirty="0"/>
              <a:t> – Validation error is low, and only slightly higher than the training error</a:t>
            </a:r>
          </a:p>
          <a:p>
            <a:endParaRPr lang="en-IN" dirty="0"/>
          </a:p>
        </p:txBody>
      </p:sp>
      <p:pic>
        <p:nvPicPr>
          <p:cNvPr id="4" name="Picture 3"/>
          <p:cNvPicPr>
            <a:picLocks noChangeAspect="1"/>
          </p:cNvPicPr>
          <p:nvPr/>
        </p:nvPicPr>
        <p:blipFill>
          <a:blip r:embed="rId2"/>
          <a:stretch>
            <a:fillRect/>
          </a:stretch>
        </p:blipFill>
        <p:spPr>
          <a:xfrm>
            <a:off x="3889612" y="3411941"/>
            <a:ext cx="5595582" cy="3089868"/>
          </a:xfrm>
          <a:prstGeom prst="rect">
            <a:avLst/>
          </a:prstGeom>
        </p:spPr>
      </p:pic>
    </p:spTree>
    <p:extLst>
      <p:ext uri="{BB962C8B-B14F-4D97-AF65-F5344CB8AC3E}">
        <p14:creationId xmlns:p14="http://schemas.microsoft.com/office/powerpoint/2010/main" val="12073159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encrypted-tbn3.gstatic.com/images?q=tbn:ANd9GcR5-dpTaFP9GUbdBBs1WLbjgyHKnqd7mwyEXDb09d7EdmR4zTj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231" y="2505128"/>
            <a:ext cx="3977439" cy="998323"/>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787" y="1898815"/>
            <a:ext cx="605790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838200" y="365125"/>
            <a:ext cx="10885227" cy="1325563"/>
          </a:xfrm>
        </p:spPr>
        <p:txBody>
          <a:bodyPr>
            <a:normAutofit/>
          </a:bodyPr>
          <a:lstStyle/>
          <a:p>
            <a:pPr algn="ctr"/>
            <a:r>
              <a:rPr lang="en-US" sz="8000" b="1" dirty="0">
                <a:solidFill>
                  <a:srgbClr val="268FDE"/>
                </a:solidFill>
                <a:latin typeface="Centaur" panose="02030504050205020304" pitchFamily="18" charset="0"/>
              </a:rPr>
              <a:t>Hypothesis function</a:t>
            </a:r>
            <a:endParaRPr lang="ru-RU" sz="8000" b="1" dirty="0">
              <a:solidFill>
                <a:srgbClr val="268FDE"/>
              </a:solidFill>
            </a:endParaRPr>
          </a:p>
        </p:txBody>
      </p:sp>
      <p:sp>
        <p:nvSpPr>
          <p:cNvPr id="3" name="TextBox 2"/>
          <p:cNvSpPr txBox="1"/>
          <p:nvPr/>
        </p:nvSpPr>
        <p:spPr>
          <a:xfrm>
            <a:off x="668738" y="3509599"/>
            <a:ext cx="4050444" cy="1200329"/>
          </a:xfrm>
          <a:prstGeom prst="rect">
            <a:avLst/>
          </a:prstGeom>
          <a:noFill/>
        </p:spPr>
        <p:txBody>
          <a:bodyPr wrap="square" rtlCol="0">
            <a:spAutoFit/>
          </a:bodyPr>
          <a:lstStyle/>
          <a:p>
            <a:r>
              <a:rPr lang="en-US" sz="3600" b="1" dirty="0">
                <a:solidFill>
                  <a:srgbClr val="268FDE"/>
                </a:solidFill>
                <a:latin typeface="Centaur" panose="02030504050205020304" pitchFamily="18" charset="0"/>
              </a:rPr>
              <a:t>Estimated probability that Y = </a:t>
            </a:r>
            <a:r>
              <a:rPr lang="en-US" sz="3600" dirty="0">
                <a:solidFill>
                  <a:srgbClr val="268FDE"/>
                </a:solidFill>
              </a:rPr>
              <a:t>1</a:t>
            </a:r>
            <a:r>
              <a:rPr lang="en-US" sz="3600" b="1" dirty="0">
                <a:solidFill>
                  <a:srgbClr val="268FDE"/>
                </a:solidFill>
                <a:latin typeface="Centaur" panose="02030504050205020304" pitchFamily="18" charset="0"/>
              </a:rPr>
              <a:t> on input  X</a:t>
            </a:r>
          </a:p>
        </p:txBody>
      </p:sp>
      <p:cxnSp>
        <p:nvCxnSpPr>
          <p:cNvPr id="5" name="Straight Arrow Connector 4"/>
          <p:cNvCxnSpPr/>
          <p:nvPr/>
        </p:nvCxnSpPr>
        <p:spPr>
          <a:xfrm flipH="1" flipV="1">
            <a:off x="1460312" y="3224280"/>
            <a:ext cx="382136" cy="279171"/>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8738" y="4844955"/>
            <a:ext cx="4337049" cy="923330"/>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ea typeface="ＭＳ Ｐゴシック" panose="020B0600070205080204" pitchFamily="34" charset="-128"/>
              </a:rPr>
              <a:t>Squashing function to map the reals to a finite domain.</a:t>
            </a:r>
          </a:p>
          <a:p>
            <a:pPr marL="285750" indent="-285750">
              <a:buFont typeface="Arial" panose="020B0604020202020204" pitchFamily="34" charset="0"/>
              <a:buChar char="•"/>
            </a:pPr>
            <a:endParaRPr lang="en-IN" dirty="0"/>
          </a:p>
        </p:txBody>
      </p:sp>
      <p:pic>
        <p:nvPicPr>
          <p:cNvPr id="11"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19185" y="5693762"/>
            <a:ext cx="2362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3129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en-US" altLang="en-US"/>
              <a:t>The logit / sigmoid</a:t>
            </a:r>
          </a:p>
        </p:txBody>
      </p:sp>
      <p:graphicFrame>
        <p:nvGraphicFramePr>
          <p:cNvPr id="3074" name="Object 3"/>
          <p:cNvGraphicFramePr>
            <a:graphicFrameLocks noGrp="1" noChangeAspect="1"/>
          </p:cNvGraphicFramePr>
          <p:nvPr>
            <p:ph sz="half" idx="2"/>
          </p:nvPr>
        </p:nvGraphicFramePr>
        <p:xfrm>
          <a:off x="7010400" y="2819400"/>
          <a:ext cx="3189288" cy="685800"/>
        </p:xfrm>
        <a:graphic>
          <a:graphicData uri="http://schemas.openxmlformats.org/presentationml/2006/ole">
            <mc:AlternateContent xmlns:mc="http://schemas.openxmlformats.org/markup-compatibility/2006">
              <mc:Choice xmlns:v="urn:schemas-microsoft-com:vml" Requires="v">
                <p:oleObj name="Equation" r:id="rId3" imgW="2006280" imgH="431640" progId="Equation.DSMT4">
                  <p:embed/>
                </p:oleObj>
              </mc:Choice>
              <mc:Fallback>
                <p:oleObj name="Equation" r:id="rId3" imgW="2006280" imgH="431640" progId="Equation.DSMT4">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819400"/>
                        <a:ext cx="3189288"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6" name="Line 4"/>
          <p:cNvSpPr>
            <a:spLocks noChangeShapeType="1"/>
          </p:cNvSpPr>
          <p:nvPr/>
        </p:nvSpPr>
        <p:spPr bwMode="auto">
          <a:xfrm flipV="1">
            <a:off x="8001000" y="3429000"/>
            <a:ext cx="1752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77" name="Text Box 5"/>
          <p:cNvSpPr txBox="1">
            <a:spLocks noChangeArrowheads="1"/>
          </p:cNvSpPr>
          <p:nvPr/>
        </p:nvSpPr>
        <p:spPr bwMode="auto">
          <a:xfrm>
            <a:off x="6400800" y="4114801"/>
            <a:ext cx="235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Determines the offset</a:t>
            </a:r>
          </a:p>
        </p:txBody>
      </p:sp>
      <p:sp>
        <p:nvSpPr>
          <p:cNvPr id="3078" name="Line 6"/>
          <p:cNvSpPr>
            <a:spLocks noChangeShapeType="1"/>
          </p:cNvSpPr>
          <p:nvPr/>
        </p:nvSpPr>
        <p:spPr bwMode="auto">
          <a:xfrm flipV="1">
            <a:off x="9067800" y="3505200"/>
            <a:ext cx="76200" cy="2057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79" name="Text Box 7"/>
          <p:cNvSpPr txBox="1">
            <a:spLocks noChangeArrowheads="1"/>
          </p:cNvSpPr>
          <p:nvPr/>
        </p:nvSpPr>
        <p:spPr bwMode="auto">
          <a:xfrm>
            <a:off x="8137525" y="5522913"/>
            <a:ext cx="2355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Determines the angle</a:t>
            </a:r>
          </a:p>
          <a:p>
            <a:pPr eaLnBrk="1" hangingPunct="1"/>
            <a:r>
              <a:rPr lang="en-US" altLang="en-US"/>
              <a:t>and the steepness. </a:t>
            </a:r>
          </a:p>
        </p:txBody>
      </p:sp>
      <p:pic>
        <p:nvPicPr>
          <p:cNvPr id="3080" name="Picture 8" descr="imp-377b"/>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l="6557" b="8545"/>
          <a:stretch>
            <a:fillRect/>
          </a:stretch>
        </p:blipFill>
        <p:spPr>
          <a:xfrm>
            <a:off x="1524000" y="2668589"/>
            <a:ext cx="4800600" cy="2840037"/>
          </a:xfrm>
          <a:noFill/>
        </p:spPr>
      </p:pic>
      <p:sp>
        <p:nvSpPr>
          <p:cNvPr id="3081" name="Line 9"/>
          <p:cNvSpPr>
            <a:spLocks noChangeShapeType="1"/>
          </p:cNvSpPr>
          <p:nvPr/>
        </p:nvSpPr>
        <p:spPr bwMode="auto">
          <a:xfrm flipH="1">
            <a:off x="3124200" y="4343400"/>
            <a:ext cx="31242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448739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5"/>
            <a:ext cx="10885227" cy="1325563"/>
          </a:xfrm>
        </p:spPr>
        <p:txBody>
          <a:bodyPr>
            <a:normAutofit/>
          </a:bodyPr>
          <a:lstStyle/>
          <a:p>
            <a:pPr algn="ctr"/>
            <a:r>
              <a:rPr lang="en-US" sz="8000" b="1" dirty="0">
                <a:solidFill>
                  <a:srgbClr val="268FDE"/>
                </a:solidFill>
                <a:latin typeface="Centaur" panose="02030504050205020304" pitchFamily="18" charset="0"/>
              </a:rPr>
              <a:t>Mistake function</a:t>
            </a:r>
            <a:endParaRPr lang="ru-RU" sz="8000" b="1" dirty="0">
              <a:solidFill>
                <a:srgbClr val="268FDE"/>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226" y="1829055"/>
            <a:ext cx="6653309" cy="4215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24" y="2010192"/>
            <a:ext cx="2858575" cy="1285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97799" y="3936890"/>
            <a:ext cx="3663003" cy="830997"/>
          </a:xfrm>
          <a:prstGeom prst="rect">
            <a:avLst/>
          </a:prstGeom>
          <a:noFill/>
        </p:spPr>
        <p:txBody>
          <a:bodyPr wrap="square" rtlCol="0">
            <a:spAutoFit/>
          </a:bodyPr>
          <a:lstStyle/>
          <a:p>
            <a:r>
              <a:rPr lang="en-US" sz="2400" b="1" dirty="0">
                <a:solidFill>
                  <a:srgbClr val="268FDE"/>
                </a:solidFill>
                <a:latin typeface="Centaur" panose="02030504050205020304" pitchFamily="18" charset="0"/>
              </a:rPr>
              <a:t>Mistake function is the cost for a single training data example</a:t>
            </a:r>
          </a:p>
        </p:txBody>
      </p:sp>
      <p:cxnSp>
        <p:nvCxnSpPr>
          <p:cNvPr id="11" name="Straight Arrow Connector 10"/>
          <p:cNvCxnSpPr/>
          <p:nvPr/>
        </p:nvCxnSpPr>
        <p:spPr>
          <a:xfrm flipH="1" flipV="1">
            <a:off x="2056770" y="3295444"/>
            <a:ext cx="289281" cy="641446"/>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60763" y="5921482"/>
            <a:ext cx="748233" cy="523220"/>
          </a:xfrm>
          <a:prstGeom prst="rect">
            <a:avLst/>
          </a:prstGeom>
          <a:noFill/>
        </p:spPr>
        <p:txBody>
          <a:bodyPr wrap="square" rtlCol="0">
            <a:spAutoFit/>
          </a:bodyPr>
          <a:lstStyle/>
          <a:p>
            <a:r>
              <a:rPr lang="en-US" sz="2800" b="1" dirty="0">
                <a:solidFill>
                  <a:srgbClr val="268FDE"/>
                </a:solidFill>
                <a:latin typeface="Centaur" panose="02030504050205020304" pitchFamily="18" charset="0"/>
              </a:rPr>
              <a:t>h(x)</a:t>
            </a:r>
          </a:p>
        </p:txBody>
      </p:sp>
    </p:spTree>
    <p:extLst>
      <p:ext uri="{BB962C8B-B14F-4D97-AF65-F5344CB8AC3E}">
        <p14:creationId xmlns:p14="http://schemas.microsoft.com/office/powerpoint/2010/main" val="19048734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K-Nearest Neighbours</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247244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K-Nearest Neighbours</a:t>
            </a:r>
          </a:p>
        </p:txBody>
      </p:sp>
      <p:sp>
        <p:nvSpPr>
          <p:cNvPr id="3" name="Content Placeholder 2"/>
          <p:cNvSpPr>
            <a:spLocks noGrp="1"/>
          </p:cNvSpPr>
          <p:nvPr>
            <p:ph idx="1"/>
          </p:nvPr>
        </p:nvSpPr>
        <p:spPr/>
        <p:txBody>
          <a:bodyPr/>
          <a:lstStyle/>
          <a:p>
            <a:r>
              <a:rPr lang="en-IN" dirty="0"/>
              <a:t>Also called </a:t>
            </a:r>
            <a:r>
              <a:rPr lang="en-IN" dirty="0">
                <a:solidFill>
                  <a:srgbClr val="7030A0"/>
                </a:solidFill>
              </a:rPr>
              <a:t>Lazy Learning </a:t>
            </a:r>
            <a:r>
              <a:rPr lang="en-IN" dirty="0"/>
              <a:t>or </a:t>
            </a:r>
            <a:r>
              <a:rPr lang="en-IN" dirty="0">
                <a:solidFill>
                  <a:srgbClr val="7030A0"/>
                </a:solidFill>
              </a:rPr>
              <a:t>Instance Based Learning</a:t>
            </a:r>
          </a:p>
          <a:p>
            <a:r>
              <a:rPr lang="en-IN" dirty="0"/>
              <a:t>Neighbours-based classification is a type of </a:t>
            </a:r>
            <a:r>
              <a:rPr lang="en-IN" i="1" dirty="0"/>
              <a:t>instance-based learning</a:t>
            </a:r>
            <a:r>
              <a:rPr lang="en-IN" dirty="0"/>
              <a:t> or </a:t>
            </a:r>
            <a:r>
              <a:rPr lang="en-IN" i="1" dirty="0"/>
              <a:t>non-generalizing learning</a:t>
            </a:r>
            <a:r>
              <a:rPr lang="en-IN" dirty="0"/>
              <a:t>: it does not attempt to construct a general internal model, but simply stores instances of the training data. Classification is computed from a simple majority vote of the nearest neighbours of each point: a query point is assigned the data class which has the most representatives within the nearest neighbours of the point.</a:t>
            </a:r>
          </a:p>
        </p:txBody>
      </p:sp>
    </p:spTree>
    <p:extLst>
      <p:ext uri="{BB962C8B-B14F-4D97-AF65-F5344CB8AC3E}">
        <p14:creationId xmlns:p14="http://schemas.microsoft.com/office/powerpoint/2010/main" val="38782282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K-Nearest Neighbours</a:t>
            </a:r>
          </a:p>
        </p:txBody>
      </p:sp>
      <p:sp>
        <p:nvSpPr>
          <p:cNvPr id="3" name="Content Placeholder 2"/>
          <p:cNvSpPr>
            <a:spLocks noGrp="1"/>
          </p:cNvSpPr>
          <p:nvPr>
            <p:ph idx="1"/>
          </p:nvPr>
        </p:nvSpPr>
        <p:spPr>
          <a:xfrm>
            <a:off x="409433" y="1825625"/>
            <a:ext cx="10944367" cy="4351338"/>
          </a:xfrm>
        </p:spPr>
        <p:txBody>
          <a:bodyPr>
            <a:normAutofit fontScale="92500" lnSpcReduction="20000"/>
          </a:bodyPr>
          <a:lstStyle/>
          <a:p>
            <a:pPr marL="0" indent="0">
              <a:buNone/>
            </a:pPr>
            <a:r>
              <a:rPr lang="en-IN" dirty="0"/>
              <a:t>To demonstrate a </a:t>
            </a:r>
            <a:r>
              <a:rPr lang="en-IN" i="1" dirty="0"/>
              <a:t>k</a:t>
            </a:r>
            <a:r>
              <a:rPr lang="en-IN" dirty="0"/>
              <a:t>-nearest neighbour analysis,</a:t>
            </a:r>
          </a:p>
          <a:p>
            <a:pPr marL="0" indent="0">
              <a:buNone/>
            </a:pPr>
            <a:r>
              <a:rPr lang="en-IN" dirty="0"/>
              <a:t>let's consider the task of classifying a new object </a:t>
            </a:r>
          </a:p>
          <a:p>
            <a:pPr marL="0" indent="0">
              <a:buNone/>
            </a:pPr>
            <a:r>
              <a:rPr lang="en-IN" dirty="0"/>
              <a:t>(query point) among a number of known examples. </a:t>
            </a:r>
          </a:p>
          <a:p>
            <a:pPr marL="0" indent="0">
              <a:buNone/>
            </a:pPr>
            <a:r>
              <a:rPr lang="en-IN" dirty="0"/>
              <a:t>This is shown in the figure below, which depicts the </a:t>
            </a:r>
          </a:p>
          <a:p>
            <a:pPr marL="0" indent="0">
              <a:buNone/>
            </a:pPr>
            <a:r>
              <a:rPr lang="en-IN" dirty="0"/>
              <a:t>examples (instances) with the plus and minus signs </a:t>
            </a:r>
          </a:p>
          <a:p>
            <a:pPr marL="0" indent="0">
              <a:buNone/>
            </a:pPr>
            <a:r>
              <a:rPr lang="en-IN" dirty="0"/>
              <a:t>and the query point with a red circle. Our task is to </a:t>
            </a:r>
          </a:p>
          <a:p>
            <a:pPr marL="0" indent="0">
              <a:buNone/>
            </a:pPr>
            <a:r>
              <a:rPr lang="en-IN" dirty="0"/>
              <a:t>estimate (classify) the outcome of the query point </a:t>
            </a:r>
          </a:p>
          <a:p>
            <a:pPr marL="0" indent="0">
              <a:buNone/>
            </a:pPr>
            <a:r>
              <a:rPr lang="en-IN" dirty="0"/>
              <a:t>based on a selected number of its nearest neighbours. </a:t>
            </a:r>
          </a:p>
          <a:p>
            <a:pPr marL="0" indent="0">
              <a:buNone/>
            </a:pPr>
            <a:r>
              <a:rPr lang="en-IN" dirty="0"/>
              <a:t>In other words, we want to know whether the query </a:t>
            </a:r>
          </a:p>
          <a:p>
            <a:pPr marL="0" indent="0">
              <a:buNone/>
            </a:pPr>
            <a:r>
              <a:rPr lang="en-IN" dirty="0"/>
              <a:t>point can be classified as a plus or a minus sign.</a:t>
            </a:r>
          </a:p>
        </p:txBody>
      </p:sp>
      <p:pic>
        <p:nvPicPr>
          <p:cNvPr id="4" name="Content Placeholder 3"/>
          <p:cNvPicPr>
            <a:picLocks noChangeAspect="1"/>
          </p:cNvPicPr>
          <p:nvPr/>
        </p:nvPicPr>
        <p:blipFill>
          <a:blip r:embed="rId2"/>
          <a:stretch>
            <a:fillRect/>
          </a:stretch>
        </p:blipFill>
        <p:spPr>
          <a:xfrm>
            <a:off x="7753350" y="1825624"/>
            <a:ext cx="4243032" cy="4486275"/>
          </a:xfrm>
          <a:prstGeom prst="rect">
            <a:avLst/>
          </a:prstGeom>
        </p:spPr>
      </p:pic>
    </p:spTree>
    <p:extLst>
      <p:ext uri="{BB962C8B-B14F-4D97-AF65-F5344CB8AC3E}">
        <p14:creationId xmlns:p14="http://schemas.microsoft.com/office/powerpoint/2010/main" val="30291084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125"/>
            <a:ext cx="10515600" cy="313899"/>
          </a:xfrm>
        </p:spPr>
        <p:txBody>
          <a:bodyPr>
            <a:normAutofit fontScale="90000"/>
          </a:bodyPr>
          <a:lstStyle/>
          <a:p>
            <a:endParaRPr lang="en-IN" dirty="0"/>
          </a:p>
        </p:txBody>
      </p:sp>
      <p:sp>
        <p:nvSpPr>
          <p:cNvPr id="5" name="Content Placeholder 4"/>
          <p:cNvSpPr>
            <a:spLocks noGrp="1"/>
          </p:cNvSpPr>
          <p:nvPr>
            <p:ph idx="1"/>
          </p:nvPr>
        </p:nvSpPr>
        <p:spPr>
          <a:xfrm>
            <a:off x="838200" y="696036"/>
            <a:ext cx="10515600" cy="5827594"/>
          </a:xfrm>
        </p:spPr>
        <p:txBody>
          <a:bodyPr/>
          <a:lstStyle/>
          <a:p>
            <a:r>
              <a:rPr lang="en-IN" sz="2000" dirty="0"/>
              <a:t>A case is classified by a majority vote of its neighbours, with the case being assigned to the class most common amongst its K nearest neighbours measured by a distance function. If K = 1, then the case is simply assigned to the class of its nearest neighbour. </a:t>
            </a:r>
          </a:p>
          <a:p>
            <a:r>
              <a:rPr lang="en-IN" sz="2000" dirty="0"/>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p>
          <a:p>
            <a:endParaRPr lang="en-IN" dirty="0"/>
          </a:p>
          <a:p>
            <a:endParaRPr lang="en-IN" dirty="0"/>
          </a:p>
          <a:p>
            <a:pPr marL="0" indent="0">
              <a:buNone/>
            </a:pPr>
            <a:endParaRPr lang="en-IN" dirty="0"/>
          </a:p>
          <a:p>
            <a:endParaRPr lang="en-IN" dirty="0"/>
          </a:p>
        </p:txBody>
      </p:sp>
      <p:pic>
        <p:nvPicPr>
          <p:cNvPr id="8" name="Picture 7"/>
          <p:cNvPicPr>
            <a:picLocks noChangeAspect="1"/>
          </p:cNvPicPr>
          <p:nvPr/>
        </p:nvPicPr>
        <p:blipFill>
          <a:blip r:embed="rId2"/>
          <a:stretch>
            <a:fillRect/>
          </a:stretch>
        </p:blipFill>
        <p:spPr>
          <a:xfrm>
            <a:off x="1371742" y="2920621"/>
            <a:ext cx="4005476" cy="3603009"/>
          </a:xfrm>
          <a:prstGeom prst="rect">
            <a:avLst/>
          </a:prstGeom>
        </p:spPr>
      </p:pic>
      <p:pic>
        <p:nvPicPr>
          <p:cNvPr id="9" name="Picture 8"/>
          <p:cNvPicPr>
            <a:picLocks noChangeAspect="1"/>
          </p:cNvPicPr>
          <p:nvPr/>
        </p:nvPicPr>
        <p:blipFill>
          <a:blip r:embed="rId3"/>
          <a:stretch>
            <a:fillRect/>
          </a:stretch>
        </p:blipFill>
        <p:spPr>
          <a:xfrm>
            <a:off x="5732060" y="2920621"/>
            <a:ext cx="4135271" cy="3603009"/>
          </a:xfrm>
          <a:prstGeom prst="rect">
            <a:avLst/>
          </a:prstGeom>
        </p:spPr>
      </p:pic>
    </p:spTree>
    <p:extLst>
      <p:ext uri="{BB962C8B-B14F-4D97-AF65-F5344CB8AC3E}">
        <p14:creationId xmlns:p14="http://schemas.microsoft.com/office/powerpoint/2010/main" val="41939308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3048"/>
          </a:xfrm>
        </p:spPr>
        <p:txBody>
          <a:bodyPr/>
          <a:lstStyle/>
          <a:p>
            <a:r>
              <a:rPr lang="en-IN" dirty="0"/>
              <a:t>Choice of K</a:t>
            </a:r>
          </a:p>
        </p:txBody>
      </p:sp>
      <p:sp>
        <p:nvSpPr>
          <p:cNvPr id="3" name="Content Placeholder 2"/>
          <p:cNvSpPr>
            <a:spLocks noGrp="1"/>
          </p:cNvSpPr>
          <p:nvPr>
            <p:ph idx="1"/>
          </p:nvPr>
        </p:nvSpPr>
        <p:spPr>
          <a:xfrm>
            <a:off x="838200" y="1201003"/>
            <a:ext cx="10515600" cy="4975960"/>
          </a:xfrm>
        </p:spPr>
        <p:txBody>
          <a:bodyPr>
            <a:normAutofit fontScale="92500" lnSpcReduction="20000"/>
          </a:bodyPr>
          <a:lstStyle/>
          <a:p>
            <a:r>
              <a:rPr lang="en-IN" dirty="0"/>
              <a:t>The choice of </a:t>
            </a:r>
            <a:r>
              <a:rPr lang="en-IN" i="1" dirty="0"/>
              <a:t>K</a:t>
            </a:r>
            <a:r>
              <a:rPr lang="en-IN" dirty="0"/>
              <a:t> is essential in building the </a:t>
            </a:r>
            <a:r>
              <a:rPr lang="en-IN" i="1" dirty="0"/>
              <a:t>KNN</a:t>
            </a:r>
            <a:r>
              <a:rPr lang="en-IN" dirty="0"/>
              <a:t> model. In fact, </a:t>
            </a:r>
            <a:r>
              <a:rPr lang="en-IN" i="1" dirty="0"/>
              <a:t>k</a:t>
            </a:r>
            <a:r>
              <a:rPr lang="en-IN" dirty="0"/>
              <a:t> can be regarded as one of the most important factors of the model that can strongly influence the quality of predictions. </a:t>
            </a:r>
          </a:p>
          <a:p>
            <a:r>
              <a:rPr lang="en-IN" dirty="0"/>
              <a:t>One appropriate way to look at the number of nearest neighbours </a:t>
            </a:r>
            <a:r>
              <a:rPr lang="en-IN" i="1" dirty="0"/>
              <a:t>k</a:t>
            </a:r>
            <a:r>
              <a:rPr lang="en-IN" dirty="0"/>
              <a:t> is to think of it as a smoothing parameter. For any given problem, a small value of </a:t>
            </a:r>
            <a:r>
              <a:rPr lang="en-IN" i="1" dirty="0"/>
              <a:t>k</a:t>
            </a:r>
            <a:r>
              <a:rPr lang="en-IN" dirty="0"/>
              <a:t> will lead to a large variance in predictions. Alternatively, setting </a:t>
            </a:r>
            <a:r>
              <a:rPr lang="en-IN" i="1" dirty="0"/>
              <a:t>k</a:t>
            </a:r>
            <a:r>
              <a:rPr lang="en-IN" dirty="0"/>
              <a:t> to a large value may lead to a large model bias. </a:t>
            </a:r>
          </a:p>
          <a:p>
            <a:r>
              <a:rPr lang="en-IN" dirty="0"/>
              <a:t>Thus, </a:t>
            </a:r>
            <a:r>
              <a:rPr lang="en-IN" i="1" dirty="0"/>
              <a:t>k</a:t>
            </a:r>
            <a:r>
              <a:rPr lang="en-IN" dirty="0"/>
              <a:t> should be set to a value large enough to minimize the probability of misclassification and small enough (with respect to the number of cases in the example sample) so that the </a:t>
            </a:r>
            <a:r>
              <a:rPr lang="en-IN" i="1" dirty="0"/>
              <a:t>K</a:t>
            </a:r>
            <a:r>
              <a:rPr lang="en-IN" dirty="0"/>
              <a:t> nearest points are close enough to the query point. Thus, like any smoothing parameter, there is an optimal value for </a:t>
            </a:r>
            <a:r>
              <a:rPr lang="en-IN" i="1" dirty="0"/>
              <a:t>k</a:t>
            </a:r>
            <a:r>
              <a:rPr lang="en-IN" dirty="0"/>
              <a:t> that achieves the right trade off between the bias and the variance of the model.</a:t>
            </a:r>
          </a:p>
          <a:p>
            <a:r>
              <a:rPr lang="en-IN" dirty="0"/>
              <a:t>Historically, the optimal K for most datasets has been between </a:t>
            </a:r>
            <a:r>
              <a:rPr lang="en-IN" b="1" dirty="0">
                <a:solidFill>
                  <a:srgbClr val="00B050"/>
                </a:solidFill>
              </a:rPr>
              <a:t>3-10</a:t>
            </a:r>
            <a:r>
              <a:rPr lang="en-IN" dirty="0"/>
              <a:t>. That produces much better results than 1NN.</a:t>
            </a:r>
          </a:p>
        </p:txBody>
      </p:sp>
    </p:spTree>
    <p:extLst>
      <p:ext uri="{BB962C8B-B14F-4D97-AF65-F5344CB8AC3E}">
        <p14:creationId xmlns:p14="http://schemas.microsoft.com/office/powerpoint/2010/main" val="2178619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Cross Validation To Choose Optimal K</a:t>
            </a:r>
          </a:p>
        </p:txBody>
      </p:sp>
      <p:sp>
        <p:nvSpPr>
          <p:cNvPr id="3" name="Content Placeholder 2"/>
          <p:cNvSpPr>
            <a:spLocks noGrp="1"/>
          </p:cNvSpPr>
          <p:nvPr>
            <p:ph idx="1"/>
          </p:nvPr>
        </p:nvSpPr>
        <p:spPr/>
        <p:txBody>
          <a:bodyPr>
            <a:normAutofit fontScale="77500" lnSpcReduction="20000"/>
          </a:bodyPr>
          <a:lstStyle/>
          <a:p>
            <a:r>
              <a:rPr lang="en-IN" dirty="0"/>
              <a:t>The general idea of this method is to divide the data sample into a number of </a:t>
            </a:r>
            <a:r>
              <a:rPr lang="en-IN" i="1" dirty="0"/>
              <a:t>v</a:t>
            </a:r>
            <a:r>
              <a:rPr lang="en-IN" dirty="0"/>
              <a:t> folds (randomly drawn, disjointed sub-samples or segments). For a fixed value of </a:t>
            </a:r>
            <a:r>
              <a:rPr lang="en-IN" i="1" dirty="0"/>
              <a:t>k</a:t>
            </a:r>
            <a:r>
              <a:rPr lang="en-IN" dirty="0"/>
              <a:t>, we apply the </a:t>
            </a:r>
            <a:r>
              <a:rPr lang="en-IN" i="1" dirty="0"/>
              <a:t>KNN</a:t>
            </a:r>
            <a:r>
              <a:rPr lang="en-IN" dirty="0"/>
              <a:t> model to make predictions on the </a:t>
            </a:r>
            <a:r>
              <a:rPr lang="en-IN" i="1" dirty="0" err="1"/>
              <a:t>v</a:t>
            </a:r>
            <a:r>
              <a:rPr lang="en-IN" dirty="0" err="1"/>
              <a:t>th</a:t>
            </a:r>
            <a:r>
              <a:rPr lang="en-IN" dirty="0"/>
              <a:t> segment (i.e., use the </a:t>
            </a:r>
            <a:r>
              <a:rPr lang="en-IN" i="1" dirty="0"/>
              <a:t>v-1</a:t>
            </a:r>
            <a:r>
              <a:rPr lang="en-IN" dirty="0"/>
              <a:t> segments as the examples) and evaluate the error. </a:t>
            </a:r>
          </a:p>
          <a:p>
            <a:r>
              <a:rPr lang="en-IN" dirty="0"/>
              <a:t>The most common choice for this error for </a:t>
            </a:r>
            <a:r>
              <a:rPr lang="en-IN" dirty="0">
                <a:solidFill>
                  <a:srgbClr val="7030A0"/>
                </a:solidFill>
              </a:rPr>
              <a:t>regression</a:t>
            </a:r>
            <a:r>
              <a:rPr lang="en-IN" dirty="0"/>
              <a:t> is </a:t>
            </a:r>
            <a:r>
              <a:rPr lang="en-IN" dirty="0">
                <a:solidFill>
                  <a:srgbClr val="7030A0"/>
                </a:solidFill>
              </a:rPr>
              <a:t>sum-of-squared </a:t>
            </a:r>
            <a:r>
              <a:rPr lang="en-IN" dirty="0"/>
              <a:t>and for </a:t>
            </a:r>
            <a:r>
              <a:rPr lang="en-IN" dirty="0">
                <a:solidFill>
                  <a:srgbClr val="7030A0"/>
                </a:solidFill>
              </a:rPr>
              <a:t>classification</a:t>
            </a:r>
            <a:r>
              <a:rPr lang="en-IN" dirty="0"/>
              <a:t> it is most conveniently defined as the </a:t>
            </a:r>
            <a:r>
              <a:rPr lang="en-IN" dirty="0">
                <a:solidFill>
                  <a:srgbClr val="7030A0"/>
                </a:solidFill>
              </a:rPr>
              <a:t>accuracy </a:t>
            </a:r>
            <a:r>
              <a:rPr lang="en-IN" dirty="0"/>
              <a:t>(the percentage of correctly classified cases). This process is then successively applied to all possible choices of </a:t>
            </a:r>
            <a:r>
              <a:rPr lang="en-IN" i="1" dirty="0"/>
              <a:t>v</a:t>
            </a:r>
            <a:r>
              <a:rPr lang="en-IN" dirty="0"/>
              <a:t>. </a:t>
            </a:r>
          </a:p>
          <a:p>
            <a:r>
              <a:rPr lang="en-IN" dirty="0"/>
              <a:t>At the end of the v folds (cycles), the computed errors are averaged to yield a measure of the stability of the model (how well the model predicts query points). </a:t>
            </a:r>
          </a:p>
          <a:p>
            <a:r>
              <a:rPr lang="en-IN" dirty="0"/>
              <a:t>The above steps are then repeated for various </a:t>
            </a:r>
            <a:r>
              <a:rPr lang="en-IN" i="1" dirty="0"/>
              <a:t>k</a:t>
            </a:r>
            <a:r>
              <a:rPr lang="en-IN" dirty="0"/>
              <a:t> and the value achieving the lowest error (or the highest classification accuracy) is then selected as the optimal value for </a:t>
            </a:r>
            <a:r>
              <a:rPr lang="en-IN" i="1" dirty="0"/>
              <a:t>k</a:t>
            </a:r>
            <a:r>
              <a:rPr lang="en-IN" dirty="0"/>
              <a:t> (optimal in a cross-validation sense). Note that cross-validation is computationally expensive and you should be prepared to let the algorithm run for some time especially when the size of the examples sample is large. Alternatively, you can specify </a:t>
            </a:r>
            <a:r>
              <a:rPr lang="en-IN" i="1" dirty="0"/>
              <a:t>k</a:t>
            </a:r>
            <a:r>
              <a:rPr lang="en-IN" dirty="0"/>
              <a:t>. </a:t>
            </a:r>
          </a:p>
        </p:txBody>
      </p:sp>
    </p:spTree>
    <p:extLst>
      <p:ext uri="{BB962C8B-B14F-4D97-AF65-F5344CB8AC3E}">
        <p14:creationId xmlns:p14="http://schemas.microsoft.com/office/powerpoint/2010/main" val="41214802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7410" name="Picture 2" descr="https://www.analyticsvidhya.com/wp-content/uploads/2014/10/training-err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389" y="1419367"/>
            <a:ext cx="10768083" cy="25794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82389" y="3998794"/>
            <a:ext cx="10671412" cy="2470245"/>
          </a:xfrm>
          <a:prstGeom prst="rect">
            <a:avLst/>
          </a:prstGeom>
        </p:spPr>
      </p:pic>
      <p:sp>
        <p:nvSpPr>
          <p:cNvPr id="3" name="TextBox 2"/>
          <p:cNvSpPr txBox="1"/>
          <p:nvPr/>
        </p:nvSpPr>
        <p:spPr>
          <a:xfrm>
            <a:off x="1201003" y="118363"/>
            <a:ext cx="1705970" cy="646331"/>
          </a:xfrm>
          <a:prstGeom prst="rect">
            <a:avLst/>
          </a:prstGeom>
          <a:noFill/>
        </p:spPr>
        <p:txBody>
          <a:bodyPr wrap="square" rtlCol="0">
            <a:spAutoFit/>
          </a:bodyPr>
          <a:lstStyle/>
          <a:p>
            <a:r>
              <a:rPr lang="en-IN" dirty="0"/>
              <a:t>High Variance</a:t>
            </a:r>
          </a:p>
          <a:p>
            <a:r>
              <a:rPr lang="en-IN" dirty="0"/>
              <a:t>Over fitting</a:t>
            </a:r>
          </a:p>
        </p:txBody>
      </p:sp>
      <p:sp>
        <p:nvSpPr>
          <p:cNvPr id="5" name="Down Arrow 4"/>
          <p:cNvSpPr/>
          <p:nvPr/>
        </p:nvSpPr>
        <p:spPr>
          <a:xfrm>
            <a:off x="1610436" y="832513"/>
            <a:ext cx="204716" cy="1119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6810233" y="245660"/>
            <a:ext cx="1760561" cy="646331"/>
          </a:xfrm>
          <a:prstGeom prst="rect">
            <a:avLst/>
          </a:prstGeom>
          <a:noFill/>
        </p:spPr>
        <p:txBody>
          <a:bodyPr wrap="square" rtlCol="0">
            <a:spAutoFit/>
          </a:bodyPr>
          <a:lstStyle/>
          <a:p>
            <a:r>
              <a:rPr lang="en-IN" dirty="0"/>
              <a:t>High Bias</a:t>
            </a:r>
          </a:p>
          <a:p>
            <a:r>
              <a:rPr lang="en-IN" dirty="0"/>
              <a:t>Under Fitting</a:t>
            </a:r>
          </a:p>
        </p:txBody>
      </p:sp>
      <p:sp>
        <p:nvSpPr>
          <p:cNvPr id="7" name="Down Arrow 6"/>
          <p:cNvSpPr/>
          <p:nvPr/>
        </p:nvSpPr>
        <p:spPr>
          <a:xfrm>
            <a:off x="7690513" y="842751"/>
            <a:ext cx="197893" cy="703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4545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a:t>Bias-variance tradeoff</a:t>
            </a:r>
          </a:p>
        </p:txBody>
      </p:sp>
      <p:sp>
        <p:nvSpPr>
          <p:cNvPr id="6" name="TextBox 5"/>
          <p:cNvSpPr txBox="1">
            <a:spLocks noChangeArrowheads="1"/>
          </p:cNvSpPr>
          <p:nvPr/>
        </p:nvSpPr>
        <p:spPr bwMode="auto">
          <a:xfrm>
            <a:off x="6934201" y="5410200"/>
            <a:ext cx="168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Training error</a:t>
            </a:r>
          </a:p>
        </p:txBody>
      </p:sp>
      <p:sp>
        <p:nvSpPr>
          <p:cNvPr id="7" name="TextBox 6"/>
          <p:cNvSpPr txBox="1">
            <a:spLocks noChangeArrowheads="1"/>
          </p:cNvSpPr>
          <p:nvPr/>
        </p:nvSpPr>
        <p:spPr bwMode="auto">
          <a:xfrm>
            <a:off x="7010400" y="4343400"/>
            <a:ext cx="124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Test error</a:t>
            </a:r>
          </a:p>
        </p:txBody>
      </p:sp>
      <p:sp>
        <p:nvSpPr>
          <p:cNvPr id="18" name="Freeform 17"/>
          <p:cNvSpPr/>
          <p:nvPr/>
        </p:nvSpPr>
        <p:spPr>
          <a:xfrm>
            <a:off x="3340101" y="4791075"/>
            <a:ext cx="4284663" cy="1155700"/>
          </a:xfrm>
          <a:custGeom>
            <a:avLst/>
            <a:gdLst>
              <a:gd name="connsiteX0" fmla="*/ 0 w 4283901"/>
              <a:gd name="connsiteY0" fmla="*/ 0 h 1156249"/>
              <a:gd name="connsiteX1" fmla="*/ 313151 w 4283901"/>
              <a:gd name="connsiteY1" fmla="*/ 162839 h 1156249"/>
              <a:gd name="connsiteX2" fmla="*/ 375781 w 4283901"/>
              <a:gd name="connsiteY2" fmla="*/ 200417 h 1156249"/>
              <a:gd name="connsiteX3" fmla="*/ 413359 w 4283901"/>
              <a:gd name="connsiteY3" fmla="*/ 212943 h 1156249"/>
              <a:gd name="connsiteX4" fmla="*/ 488515 w 4283901"/>
              <a:gd name="connsiteY4" fmla="*/ 263047 h 1156249"/>
              <a:gd name="connsiteX5" fmla="*/ 563671 w 4283901"/>
              <a:gd name="connsiteY5" fmla="*/ 300625 h 1156249"/>
              <a:gd name="connsiteX6" fmla="*/ 601249 w 4283901"/>
              <a:gd name="connsiteY6" fmla="*/ 325677 h 1156249"/>
              <a:gd name="connsiteX7" fmla="*/ 701458 w 4283901"/>
              <a:gd name="connsiteY7" fmla="*/ 363255 h 1156249"/>
              <a:gd name="connsiteX8" fmla="*/ 751562 w 4283901"/>
              <a:gd name="connsiteY8" fmla="*/ 375781 h 1156249"/>
              <a:gd name="connsiteX9" fmla="*/ 789140 w 4283901"/>
              <a:gd name="connsiteY9" fmla="*/ 388307 h 1156249"/>
              <a:gd name="connsiteX10" fmla="*/ 1027134 w 4283901"/>
              <a:gd name="connsiteY10" fmla="*/ 413359 h 1156249"/>
              <a:gd name="connsiteX11" fmla="*/ 1114816 w 4283901"/>
              <a:gd name="connsiteY11" fmla="*/ 450937 h 1156249"/>
              <a:gd name="connsiteX12" fmla="*/ 1189973 w 4283901"/>
              <a:gd name="connsiteY12" fmla="*/ 501042 h 1156249"/>
              <a:gd name="connsiteX13" fmla="*/ 1227551 w 4283901"/>
              <a:gd name="connsiteY13" fmla="*/ 526094 h 1156249"/>
              <a:gd name="connsiteX14" fmla="*/ 1265129 w 4283901"/>
              <a:gd name="connsiteY14" fmla="*/ 538620 h 1156249"/>
              <a:gd name="connsiteX15" fmla="*/ 1302707 w 4283901"/>
              <a:gd name="connsiteY15" fmla="*/ 563672 h 1156249"/>
              <a:gd name="connsiteX16" fmla="*/ 1427967 w 4283901"/>
              <a:gd name="connsiteY16" fmla="*/ 601250 h 1156249"/>
              <a:gd name="connsiteX17" fmla="*/ 1515649 w 4283901"/>
              <a:gd name="connsiteY17" fmla="*/ 613776 h 1156249"/>
              <a:gd name="connsiteX18" fmla="*/ 1590805 w 4283901"/>
              <a:gd name="connsiteY18" fmla="*/ 626302 h 1156249"/>
              <a:gd name="connsiteX19" fmla="*/ 1703540 w 4283901"/>
              <a:gd name="connsiteY19" fmla="*/ 651354 h 1156249"/>
              <a:gd name="connsiteX20" fmla="*/ 1816274 w 4283901"/>
              <a:gd name="connsiteY20" fmla="*/ 688932 h 1156249"/>
              <a:gd name="connsiteX21" fmla="*/ 1903956 w 4283901"/>
              <a:gd name="connsiteY21" fmla="*/ 713984 h 1156249"/>
              <a:gd name="connsiteX22" fmla="*/ 1929008 w 4283901"/>
              <a:gd name="connsiteY22" fmla="*/ 751562 h 1156249"/>
              <a:gd name="connsiteX23" fmla="*/ 2016690 w 4283901"/>
              <a:gd name="connsiteY23" fmla="*/ 789140 h 1156249"/>
              <a:gd name="connsiteX24" fmla="*/ 2066794 w 4283901"/>
              <a:gd name="connsiteY24" fmla="*/ 801666 h 1156249"/>
              <a:gd name="connsiteX25" fmla="*/ 2104373 w 4283901"/>
              <a:gd name="connsiteY25" fmla="*/ 814192 h 1156249"/>
              <a:gd name="connsiteX26" fmla="*/ 2229633 w 4283901"/>
              <a:gd name="connsiteY26" fmla="*/ 826718 h 1156249"/>
              <a:gd name="connsiteX27" fmla="*/ 2342367 w 4283901"/>
              <a:gd name="connsiteY27" fmla="*/ 839244 h 1156249"/>
              <a:gd name="connsiteX28" fmla="*/ 2430049 w 4283901"/>
              <a:gd name="connsiteY28" fmla="*/ 864296 h 1156249"/>
              <a:gd name="connsiteX29" fmla="*/ 2505205 w 4283901"/>
              <a:gd name="connsiteY29" fmla="*/ 889348 h 1156249"/>
              <a:gd name="connsiteX30" fmla="*/ 2580362 w 4283901"/>
              <a:gd name="connsiteY30" fmla="*/ 914400 h 1156249"/>
              <a:gd name="connsiteX31" fmla="*/ 2617940 w 4283901"/>
              <a:gd name="connsiteY31" fmla="*/ 926927 h 1156249"/>
              <a:gd name="connsiteX32" fmla="*/ 2668044 w 4283901"/>
              <a:gd name="connsiteY32" fmla="*/ 939453 h 1156249"/>
              <a:gd name="connsiteX33" fmla="*/ 2743200 w 4283901"/>
              <a:gd name="connsiteY33" fmla="*/ 964505 h 1156249"/>
              <a:gd name="connsiteX34" fmla="*/ 2793304 w 4283901"/>
              <a:gd name="connsiteY34" fmla="*/ 977031 h 1156249"/>
              <a:gd name="connsiteX35" fmla="*/ 2830882 w 4283901"/>
              <a:gd name="connsiteY35" fmla="*/ 1002083 h 1156249"/>
              <a:gd name="connsiteX36" fmla="*/ 2956142 w 4283901"/>
              <a:gd name="connsiteY36" fmla="*/ 1039661 h 1156249"/>
              <a:gd name="connsiteX37" fmla="*/ 3031299 w 4283901"/>
              <a:gd name="connsiteY37" fmla="*/ 1052187 h 1156249"/>
              <a:gd name="connsiteX38" fmla="*/ 3219189 w 4283901"/>
              <a:gd name="connsiteY38" fmla="*/ 1114817 h 1156249"/>
              <a:gd name="connsiteX39" fmla="*/ 3306871 w 4283901"/>
              <a:gd name="connsiteY39" fmla="*/ 1139869 h 1156249"/>
              <a:gd name="connsiteX40" fmla="*/ 3382027 w 4283901"/>
              <a:gd name="connsiteY40" fmla="*/ 1152395 h 1156249"/>
              <a:gd name="connsiteX41" fmla="*/ 4283901 w 4283901"/>
              <a:gd name="connsiteY41" fmla="*/ 1152395 h 115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83901" h="1156249">
                <a:moveTo>
                  <a:pt x="0" y="0"/>
                </a:moveTo>
                <a:cubicBezTo>
                  <a:pt x="135194" y="45068"/>
                  <a:pt x="39042" y="10556"/>
                  <a:pt x="313151" y="162839"/>
                </a:cubicBezTo>
                <a:cubicBezTo>
                  <a:pt x="334433" y="174663"/>
                  <a:pt x="354005" y="189529"/>
                  <a:pt x="375781" y="200417"/>
                </a:cubicBezTo>
                <a:cubicBezTo>
                  <a:pt x="387591" y="206322"/>
                  <a:pt x="401817" y="206531"/>
                  <a:pt x="413359" y="212943"/>
                </a:cubicBezTo>
                <a:cubicBezTo>
                  <a:pt x="439679" y="227565"/>
                  <a:pt x="461585" y="249582"/>
                  <a:pt x="488515" y="263047"/>
                </a:cubicBezTo>
                <a:cubicBezTo>
                  <a:pt x="513567" y="275573"/>
                  <a:pt x="539187" y="287023"/>
                  <a:pt x="563671" y="300625"/>
                </a:cubicBezTo>
                <a:cubicBezTo>
                  <a:pt x="576831" y="307936"/>
                  <a:pt x="587784" y="318944"/>
                  <a:pt x="601249" y="325677"/>
                </a:cubicBezTo>
                <a:cubicBezTo>
                  <a:pt x="618901" y="334503"/>
                  <a:pt x="676160" y="356027"/>
                  <a:pt x="701458" y="363255"/>
                </a:cubicBezTo>
                <a:cubicBezTo>
                  <a:pt x="718011" y="367984"/>
                  <a:pt x="735009" y="371052"/>
                  <a:pt x="751562" y="375781"/>
                </a:cubicBezTo>
                <a:cubicBezTo>
                  <a:pt x="764258" y="379408"/>
                  <a:pt x="776193" y="385718"/>
                  <a:pt x="789140" y="388307"/>
                </a:cubicBezTo>
                <a:cubicBezTo>
                  <a:pt x="859270" y="402333"/>
                  <a:pt x="962050" y="407935"/>
                  <a:pt x="1027134" y="413359"/>
                </a:cubicBezTo>
                <a:cubicBezTo>
                  <a:pt x="1066009" y="426317"/>
                  <a:pt x="1076120" y="427720"/>
                  <a:pt x="1114816" y="450937"/>
                </a:cubicBezTo>
                <a:cubicBezTo>
                  <a:pt x="1140634" y="466428"/>
                  <a:pt x="1164921" y="484340"/>
                  <a:pt x="1189973" y="501042"/>
                </a:cubicBezTo>
                <a:cubicBezTo>
                  <a:pt x="1202499" y="509393"/>
                  <a:pt x="1213269" y="521333"/>
                  <a:pt x="1227551" y="526094"/>
                </a:cubicBezTo>
                <a:cubicBezTo>
                  <a:pt x="1240077" y="530269"/>
                  <a:pt x="1253319" y="532715"/>
                  <a:pt x="1265129" y="538620"/>
                </a:cubicBezTo>
                <a:cubicBezTo>
                  <a:pt x="1278594" y="545353"/>
                  <a:pt x="1288950" y="557558"/>
                  <a:pt x="1302707" y="563672"/>
                </a:cubicBezTo>
                <a:cubicBezTo>
                  <a:pt x="1325333" y="573728"/>
                  <a:pt x="1397137" y="595644"/>
                  <a:pt x="1427967" y="601250"/>
                </a:cubicBezTo>
                <a:cubicBezTo>
                  <a:pt x="1457015" y="606531"/>
                  <a:pt x="1486468" y="609287"/>
                  <a:pt x="1515649" y="613776"/>
                </a:cubicBezTo>
                <a:cubicBezTo>
                  <a:pt x="1540751" y="617638"/>
                  <a:pt x="1565817" y="621759"/>
                  <a:pt x="1590805" y="626302"/>
                </a:cubicBezTo>
                <a:cubicBezTo>
                  <a:pt x="1618726" y="631378"/>
                  <a:pt x="1674498" y="642418"/>
                  <a:pt x="1703540" y="651354"/>
                </a:cubicBezTo>
                <a:cubicBezTo>
                  <a:pt x="1741399" y="663003"/>
                  <a:pt x="1777846" y="679325"/>
                  <a:pt x="1816274" y="688932"/>
                </a:cubicBezTo>
                <a:cubicBezTo>
                  <a:pt x="1879187" y="704660"/>
                  <a:pt x="1850046" y="696014"/>
                  <a:pt x="1903956" y="713984"/>
                </a:cubicBezTo>
                <a:cubicBezTo>
                  <a:pt x="1912307" y="726510"/>
                  <a:pt x="1917443" y="741924"/>
                  <a:pt x="1929008" y="751562"/>
                </a:cubicBezTo>
                <a:cubicBezTo>
                  <a:pt x="1946435" y="766085"/>
                  <a:pt x="1992854" y="782330"/>
                  <a:pt x="2016690" y="789140"/>
                </a:cubicBezTo>
                <a:cubicBezTo>
                  <a:pt x="2033243" y="793869"/>
                  <a:pt x="2050241" y="796937"/>
                  <a:pt x="2066794" y="801666"/>
                </a:cubicBezTo>
                <a:cubicBezTo>
                  <a:pt x="2079490" y="805293"/>
                  <a:pt x="2091323" y="812184"/>
                  <a:pt x="2104373" y="814192"/>
                </a:cubicBezTo>
                <a:cubicBezTo>
                  <a:pt x="2145847" y="820573"/>
                  <a:pt x="2187902" y="822325"/>
                  <a:pt x="2229633" y="826718"/>
                </a:cubicBezTo>
                <a:lnTo>
                  <a:pt x="2342367" y="839244"/>
                </a:lnTo>
                <a:cubicBezTo>
                  <a:pt x="2468655" y="881340"/>
                  <a:pt x="2272766" y="817111"/>
                  <a:pt x="2430049" y="864296"/>
                </a:cubicBezTo>
                <a:cubicBezTo>
                  <a:pt x="2455342" y="871884"/>
                  <a:pt x="2480153" y="880997"/>
                  <a:pt x="2505205" y="889348"/>
                </a:cubicBezTo>
                <a:lnTo>
                  <a:pt x="2580362" y="914400"/>
                </a:lnTo>
                <a:cubicBezTo>
                  <a:pt x="2592888" y="918576"/>
                  <a:pt x="2605131" y="923725"/>
                  <a:pt x="2617940" y="926927"/>
                </a:cubicBezTo>
                <a:cubicBezTo>
                  <a:pt x="2634641" y="931102"/>
                  <a:pt x="2651555" y="934506"/>
                  <a:pt x="2668044" y="939453"/>
                </a:cubicBezTo>
                <a:cubicBezTo>
                  <a:pt x="2693337" y="947041"/>
                  <a:pt x="2717581" y="958100"/>
                  <a:pt x="2743200" y="964505"/>
                </a:cubicBezTo>
                <a:lnTo>
                  <a:pt x="2793304" y="977031"/>
                </a:lnTo>
                <a:cubicBezTo>
                  <a:pt x="2805830" y="985382"/>
                  <a:pt x="2817125" y="995969"/>
                  <a:pt x="2830882" y="1002083"/>
                </a:cubicBezTo>
                <a:cubicBezTo>
                  <a:pt x="2857026" y="1013702"/>
                  <a:pt x="2923019" y="1033036"/>
                  <a:pt x="2956142" y="1039661"/>
                </a:cubicBezTo>
                <a:cubicBezTo>
                  <a:pt x="2981047" y="1044642"/>
                  <a:pt x="3006247" y="1048012"/>
                  <a:pt x="3031299" y="1052187"/>
                </a:cubicBezTo>
                <a:lnTo>
                  <a:pt x="3219189" y="1114817"/>
                </a:lnTo>
                <a:cubicBezTo>
                  <a:pt x="3255004" y="1126755"/>
                  <a:pt x="3267550" y="1132005"/>
                  <a:pt x="3306871" y="1139869"/>
                </a:cubicBezTo>
                <a:cubicBezTo>
                  <a:pt x="3331775" y="1144850"/>
                  <a:pt x="3356632" y="1152069"/>
                  <a:pt x="3382027" y="1152395"/>
                </a:cubicBezTo>
                <a:cubicBezTo>
                  <a:pt x="3682627" y="1156249"/>
                  <a:pt x="3983276" y="1152395"/>
                  <a:pt x="4283901" y="1152395"/>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FF"/>
              </a:solidFill>
            </a:endParaRPr>
          </a:p>
        </p:txBody>
      </p:sp>
      <p:sp>
        <p:nvSpPr>
          <p:cNvPr id="20" name="Freeform 19"/>
          <p:cNvSpPr/>
          <p:nvPr/>
        </p:nvSpPr>
        <p:spPr>
          <a:xfrm>
            <a:off x="3352801" y="2987675"/>
            <a:ext cx="4422775" cy="1252538"/>
          </a:xfrm>
          <a:custGeom>
            <a:avLst/>
            <a:gdLst>
              <a:gd name="connsiteX0" fmla="*/ 0 w 4423249"/>
              <a:gd name="connsiteY0" fmla="*/ 0 h 1252602"/>
              <a:gd name="connsiteX1" fmla="*/ 62630 w 4423249"/>
              <a:gd name="connsiteY1" fmla="*/ 12526 h 1252602"/>
              <a:gd name="connsiteX2" fmla="*/ 162838 w 4423249"/>
              <a:gd name="connsiteY2" fmla="*/ 25052 h 1252602"/>
              <a:gd name="connsiteX3" fmla="*/ 237995 w 4423249"/>
              <a:gd name="connsiteY3" fmla="*/ 50104 h 1252602"/>
              <a:gd name="connsiteX4" fmla="*/ 275573 w 4423249"/>
              <a:gd name="connsiteY4" fmla="*/ 75156 h 1252602"/>
              <a:gd name="connsiteX5" fmla="*/ 313151 w 4423249"/>
              <a:gd name="connsiteY5" fmla="*/ 87682 h 1252602"/>
              <a:gd name="connsiteX6" fmla="*/ 713984 w 4423249"/>
              <a:gd name="connsiteY6" fmla="*/ 100208 h 1252602"/>
              <a:gd name="connsiteX7" fmla="*/ 789140 w 4423249"/>
              <a:gd name="connsiteY7" fmla="*/ 125260 h 1252602"/>
              <a:gd name="connsiteX8" fmla="*/ 926926 w 4423249"/>
              <a:gd name="connsiteY8" fmla="*/ 150312 h 1252602"/>
              <a:gd name="connsiteX9" fmla="*/ 989556 w 4423249"/>
              <a:gd name="connsiteY9" fmla="*/ 187890 h 1252602"/>
              <a:gd name="connsiteX10" fmla="*/ 1027134 w 4423249"/>
              <a:gd name="connsiteY10" fmla="*/ 200416 h 1252602"/>
              <a:gd name="connsiteX11" fmla="*/ 1102290 w 4423249"/>
              <a:gd name="connsiteY11" fmla="*/ 237994 h 1252602"/>
              <a:gd name="connsiteX12" fmla="*/ 1277655 w 4423249"/>
              <a:gd name="connsiteY12" fmla="*/ 250520 h 1252602"/>
              <a:gd name="connsiteX13" fmla="*/ 1352811 w 4423249"/>
              <a:gd name="connsiteY13" fmla="*/ 275572 h 1252602"/>
              <a:gd name="connsiteX14" fmla="*/ 1427967 w 4423249"/>
              <a:gd name="connsiteY14" fmla="*/ 350728 h 1252602"/>
              <a:gd name="connsiteX15" fmla="*/ 1503123 w 4423249"/>
              <a:gd name="connsiteY15" fmla="*/ 413358 h 1252602"/>
              <a:gd name="connsiteX16" fmla="*/ 1678488 w 4423249"/>
              <a:gd name="connsiteY16" fmla="*/ 450937 h 1252602"/>
              <a:gd name="connsiteX17" fmla="*/ 1778696 w 4423249"/>
              <a:gd name="connsiteY17" fmla="*/ 463463 h 1252602"/>
              <a:gd name="connsiteX18" fmla="*/ 1954060 w 4423249"/>
              <a:gd name="connsiteY18" fmla="*/ 488515 h 1252602"/>
              <a:gd name="connsiteX19" fmla="*/ 2029216 w 4423249"/>
              <a:gd name="connsiteY19" fmla="*/ 526093 h 1252602"/>
              <a:gd name="connsiteX20" fmla="*/ 2054268 w 4423249"/>
              <a:gd name="connsiteY20" fmla="*/ 563671 h 1252602"/>
              <a:gd name="connsiteX21" fmla="*/ 2091847 w 4423249"/>
              <a:gd name="connsiteY21" fmla="*/ 588723 h 1252602"/>
              <a:gd name="connsiteX22" fmla="*/ 2141951 w 4423249"/>
              <a:gd name="connsiteY22" fmla="*/ 626301 h 1252602"/>
              <a:gd name="connsiteX23" fmla="*/ 2179529 w 4423249"/>
              <a:gd name="connsiteY23" fmla="*/ 651353 h 1252602"/>
              <a:gd name="connsiteX24" fmla="*/ 2217107 w 4423249"/>
              <a:gd name="connsiteY24" fmla="*/ 688931 h 1252602"/>
              <a:gd name="connsiteX25" fmla="*/ 2292263 w 4423249"/>
              <a:gd name="connsiteY25" fmla="*/ 713983 h 1252602"/>
              <a:gd name="connsiteX26" fmla="*/ 2329841 w 4423249"/>
              <a:gd name="connsiteY26" fmla="*/ 739035 h 1252602"/>
              <a:gd name="connsiteX27" fmla="*/ 2505205 w 4423249"/>
              <a:gd name="connsiteY27" fmla="*/ 764087 h 1252602"/>
              <a:gd name="connsiteX28" fmla="*/ 2605414 w 4423249"/>
              <a:gd name="connsiteY28" fmla="*/ 814191 h 1252602"/>
              <a:gd name="connsiteX29" fmla="*/ 2655518 w 4423249"/>
              <a:gd name="connsiteY29" fmla="*/ 826717 h 1252602"/>
              <a:gd name="connsiteX30" fmla="*/ 2730674 w 4423249"/>
              <a:gd name="connsiteY30" fmla="*/ 851769 h 1252602"/>
              <a:gd name="connsiteX31" fmla="*/ 2793304 w 4423249"/>
              <a:gd name="connsiteY31" fmla="*/ 864295 h 1252602"/>
              <a:gd name="connsiteX32" fmla="*/ 2830882 w 4423249"/>
              <a:gd name="connsiteY32" fmla="*/ 889347 h 1252602"/>
              <a:gd name="connsiteX33" fmla="*/ 2880986 w 4423249"/>
              <a:gd name="connsiteY33" fmla="*/ 901874 h 1252602"/>
              <a:gd name="connsiteX34" fmla="*/ 2918564 w 4423249"/>
              <a:gd name="connsiteY34" fmla="*/ 914400 h 1252602"/>
              <a:gd name="connsiteX35" fmla="*/ 3006247 w 4423249"/>
              <a:gd name="connsiteY35" fmla="*/ 939452 h 1252602"/>
              <a:gd name="connsiteX36" fmla="*/ 3118981 w 4423249"/>
              <a:gd name="connsiteY36" fmla="*/ 989556 h 1252602"/>
              <a:gd name="connsiteX37" fmla="*/ 3156559 w 4423249"/>
              <a:gd name="connsiteY37" fmla="*/ 1002082 h 1252602"/>
              <a:gd name="connsiteX38" fmla="*/ 3194137 w 4423249"/>
              <a:gd name="connsiteY38" fmla="*/ 1014608 h 1252602"/>
              <a:gd name="connsiteX39" fmla="*/ 3231715 w 4423249"/>
              <a:gd name="connsiteY39" fmla="*/ 1039660 h 1252602"/>
              <a:gd name="connsiteX40" fmla="*/ 3306871 w 4423249"/>
              <a:gd name="connsiteY40" fmla="*/ 1064712 h 1252602"/>
              <a:gd name="connsiteX41" fmla="*/ 3294345 w 4423249"/>
              <a:gd name="connsiteY41" fmla="*/ 1027134 h 1252602"/>
              <a:gd name="connsiteX42" fmla="*/ 3344449 w 4423249"/>
              <a:gd name="connsiteY42" fmla="*/ 1039660 h 1252602"/>
              <a:gd name="connsiteX43" fmla="*/ 3419605 w 4423249"/>
              <a:gd name="connsiteY43" fmla="*/ 1052186 h 1252602"/>
              <a:gd name="connsiteX44" fmla="*/ 3544866 w 4423249"/>
              <a:gd name="connsiteY44" fmla="*/ 1152394 h 1252602"/>
              <a:gd name="connsiteX45" fmla="*/ 3582444 w 4423249"/>
              <a:gd name="connsiteY45" fmla="*/ 1177446 h 1252602"/>
              <a:gd name="connsiteX46" fmla="*/ 3695178 w 4423249"/>
              <a:gd name="connsiteY46" fmla="*/ 1215024 h 1252602"/>
              <a:gd name="connsiteX47" fmla="*/ 3732756 w 4423249"/>
              <a:gd name="connsiteY47" fmla="*/ 1227550 h 1252602"/>
              <a:gd name="connsiteX48" fmla="*/ 3770334 w 4423249"/>
              <a:gd name="connsiteY48" fmla="*/ 1252602 h 1252602"/>
              <a:gd name="connsiteX49" fmla="*/ 4058433 w 4423249"/>
              <a:gd name="connsiteY49" fmla="*/ 1240076 h 1252602"/>
              <a:gd name="connsiteX50" fmla="*/ 4096011 w 4423249"/>
              <a:gd name="connsiteY50" fmla="*/ 1215024 h 1252602"/>
              <a:gd name="connsiteX51" fmla="*/ 4171167 w 4423249"/>
              <a:gd name="connsiteY51" fmla="*/ 1189972 h 1252602"/>
              <a:gd name="connsiteX52" fmla="*/ 4271375 w 4423249"/>
              <a:gd name="connsiteY52" fmla="*/ 1152394 h 1252602"/>
              <a:gd name="connsiteX53" fmla="*/ 4296427 w 4423249"/>
              <a:gd name="connsiteY53" fmla="*/ 1114816 h 1252602"/>
              <a:gd name="connsiteX54" fmla="*/ 4334005 w 4423249"/>
              <a:gd name="connsiteY54" fmla="*/ 1089764 h 1252602"/>
              <a:gd name="connsiteX55" fmla="*/ 4396636 w 4423249"/>
              <a:gd name="connsiteY55" fmla="*/ 1039660 h 1252602"/>
              <a:gd name="connsiteX56" fmla="*/ 4421688 w 4423249"/>
              <a:gd name="connsiteY56" fmla="*/ 1002082 h 125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423249" h="1252602">
                <a:moveTo>
                  <a:pt x="0" y="0"/>
                </a:moveTo>
                <a:cubicBezTo>
                  <a:pt x="20877" y="4175"/>
                  <a:pt x="41587" y="9289"/>
                  <a:pt x="62630" y="12526"/>
                </a:cubicBezTo>
                <a:cubicBezTo>
                  <a:pt x="95901" y="17645"/>
                  <a:pt x="129923" y="17999"/>
                  <a:pt x="162838" y="25052"/>
                </a:cubicBezTo>
                <a:cubicBezTo>
                  <a:pt x="188659" y="30585"/>
                  <a:pt x="237995" y="50104"/>
                  <a:pt x="237995" y="50104"/>
                </a:cubicBezTo>
                <a:cubicBezTo>
                  <a:pt x="250521" y="58455"/>
                  <a:pt x="262108" y="68423"/>
                  <a:pt x="275573" y="75156"/>
                </a:cubicBezTo>
                <a:cubicBezTo>
                  <a:pt x="287383" y="81061"/>
                  <a:pt x="299969" y="86929"/>
                  <a:pt x="313151" y="87682"/>
                </a:cubicBezTo>
                <a:cubicBezTo>
                  <a:pt x="446610" y="95308"/>
                  <a:pt x="580373" y="96033"/>
                  <a:pt x="713984" y="100208"/>
                </a:cubicBezTo>
                <a:cubicBezTo>
                  <a:pt x="739036" y="108559"/>
                  <a:pt x="763092" y="120919"/>
                  <a:pt x="789140" y="125260"/>
                </a:cubicBezTo>
                <a:cubicBezTo>
                  <a:pt x="885296" y="141286"/>
                  <a:pt x="839392" y="132805"/>
                  <a:pt x="926926" y="150312"/>
                </a:cubicBezTo>
                <a:cubicBezTo>
                  <a:pt x="947803" y="162838"/>
                  <a:pt x="967780" y="177002"/>
                  <a:pt x="989556" y="187890"/>
                </a:cubicBezTo>
                <a:cubicBezTo>
                  <a:pt x="1001366" y="193795"/>
                  <a:pt x="1015324" y="194511"/>
                  <a:pt x="1027134" y="200416"/>
                </a:cubicBezTo>
                <a:cubicBezTo>
                  <a:pt x="1063512" y="218605"/>
                  <a:pt x="1061118" y="233150"/>
                  <a:pt x="1102290" y="237994"/>
                </a:cubicBezTo>
                <a:cubicBezTo>
                  <a:pt x="1160493" y="244841"/>
                  <a:pt x="1219200" y="246345"/>
                  <a:pt x="1277655" y="250520"/>
                </a:cubicBezTo>
                <a:cubicBezTo>
                  <a:pt x="1302707" y="258871"/>
                  <a:pt x="1334138" y="256899"/>
                  <a:pt x="1352811" y="275572"/>
                </a:cubicBezTo>
                <a:lnTo>
                  <a:pt x="1427967" y="350728"/>
                </a:lnTo>
                <a:cubicBezTo>
                  <a:pt x="1446875" y="369636"/>
                  <a:pt x="1475719" y="403393"/>
                  <a:pt x="1503123" y="413358"/>
                </a:cubicBezTo>
                <a:cubicBezTo>
                  <a:pt x="1547750" y="429586"/>
                  <a:pt x="1628544" y="443802"/>
                  <a:pt x="1678488" y="450937"/>
                </a:cubicBezTo>
                <a:cubicBezTo>
                  <a:pt x="1711812" y="455698"/>
                  <a:pt x="1745342" y="458915"/>
                  <a:pt x="1778696" y="463463"/>
                </a:cubicBezTo>
                <a:lnTo>
                  <a:pt x="1954060" y="488515"/>
                </a:lnTo>
                <a:cubicBezTo>
                  <a:pt x="1984623" y="498703"/>
                  <a:pt x="2004934" y="501811"/>
                  <a:pt x="2029216" y="526093"/>
                </a:cubicBezTo>
                <a:cubicBezTo>
                  <a:pt x="2039861" y="536738"/>
                  <a:pt x="2043623" y="553026"/>
                  <a:pt x="2054268" y="563671"/>
                </a:cubicBezTo>
                <a:cubicBezTo>
                  <a:pt x="2064913" y="574316"/>
                  <a:pt x="2079596" y="579973"/>
                  <a:pt x="2091847" y="588723"/>
                </a:cubicBezTo>
                <a:cubicBezTo>
                  <a:pt x="2108835" y="600857"/>
                  <a:pt x="2124963" y="614167"/>
                  <a:pt x="2141951" y="626301"/>
                </a:cubicBezTo>
                <a:cubicBezTo>
                  <a:pt x="2154201" y="635051"/>
                  <a:pt x="2167964" y="641715"/>
                  <a:pt x="2179529" y="651353"/>
                </a:cubicBezTo>
                <a:cubicBezTo>
                  <a:pt x="2193138" y="662694"/>
                  <a:pt x="2201622" y="680328"/>
                  <a:pt x="2217107" y="688931"/>
                </a:cubicBezTo>
                <a:cubicBezTo>
                  <a:pt x="2240191" y="701755"/>
                  <a:pt x="2270291" y="699335"/>
                  <a:pt x="2292263" y="713983"/>
                </a:cubicBezTo>
                <a:cubicBezTo>
                  <a:pt x="2304789" y="722334"/>
                  <a:pt x="2316376" y="732302"/>
                  <a:pt x="2329841" y="739035"/>
                </a:cubicBezTo>
                <a:cubicBezTo>
                  <a:pt x="2378036" y="763133"/>
                  <a:pt x="2470002" y="760887"/>
                  <a:pt x="2505205" y="764087"/>
                </a:cubicBezTo>
                <a:cubicBezTo>
                  <a:pt x="2538608" y="780788"/>
                  <a:pt x="2569183" y="805133"/>
                  <a:pt x="2605414" y="814191"/>
                </a:cubicBezTo>
                <a:cubicBezTo>
                  <a:pt x="2622115" y="818366"/>
                  <a:pt x="2639029" y="821770"/>
                  <a:pt x="2655518" y="826717"/>
                </a:cubicBezTo>
                <a:cubicBezTo>
                  <a:pt x="2680811" y="834305"/>
                  <a:pt x="2704780" y="846590"/>
                  <a:pt x="2730674" y="851769"/>
                </a:cubicBezTo>
                <a:lnTo>
                  <a:pt x="2793304" y="864295"/>
                </a:lnTo>
                <a:cubicBezTo>
                  <a:pt x="2805830" y="872646"/>
                  <a:pt x="2817045" y="883417"/>
                  <a:pt x="2830882" y="889347"/>
                </a:cubicBezTo>
                <a:cubicBezTo>
                  <a:pt x="2846705" y="896129"/>
                  <a:pt x="2864433" y="897144"/>
                  <a:pt x="2880986" y="901874"/>
                </a:cubicBezTo>
                <a:cubicBezTo>
                  <a:pt x="2893682" y="905501"/>
                  <a:pt x="2905868" y="910773"/>
                  <a:pt x="2918564" y="914400"/>
                </a:cubicBezTo>
                <a:cubicBezTo>
                  <a:pt x="3028672" y="945859"/>
                  <a:pt x="2916139" y="909417"/>
                  <a:pt x="3006247" y="939452"/>
                </a:cubicBezTo>
                <a:cubicBezTo>
                  <a:pt x="3065797" y="979152"/>
                  <a:pt x="3029543" y="959743"/>
                  <a:pt x="3118981" y="989556"/>
                </a:cubicBezTo>
                <a:lnTo>
                  <a:pt x="3156559" y="1002082"/>
                </a:lnTo>
                <a:cubicBezTo>
                  <a:pt x="3169085" y="1006257"/>
                  <a:pt x="3183151" y="1007284"/>
                  <a:pt x="3194137" y="1014608"/>
                </a:cubicBezTo>
                <a:cubicBezTo>
                  <a:pt x="3206663" y="1022959"/>
                  <a:pt x="3217958" y="1033546"/>
                  <a:pt x="3231715" y="1039660"/>
                </a:cubicBezTo>
                <a:cubicBezTo>
                  <a:pt x="3255846" y="1050385"/>
                  <a:pt x="3306871" y="1064712"/>
                  <a:pt x="3306871" y="1064712"/>
                </a:cubicBezTo>
                <a:cubicBezTo>
                  <a:pt x="3302696" y="1052186"/>
                  <a:pt x="3283359" y="1034458"/>
                  <a:pt x="3294345" y="1027134"/>
                </a:cubicBezTo>
                <a:cubicBezTo>
                  <a:pt x="3308669" y="1017585"/>
                  <a:pt x="3327568" y="1036284"/>
                  <a:pt x="3344449" y="1039660"/>
                </a:cubicBezTo>
                <a:cubicBezTo>
                  <a:pt x="3369353" y="1044641"/>
                  <a:pt x="3394553" y="1048011"/>
                  <a:pt x="3419605" y="1052186"/>
                </a:cubicBezTo>
                <a:cubicBezTo>
                  <a:pt x="3491000" y="1123580"/>
                  <a:pt x="3450057" y="1089188"/>
                  <a:pt x="3544866" y="1152394"/>
                </a:cubicBezTo>
                <a:cubicBezTo>
                  <a:pt x="3557392" y="1160745"/>
                  <a:pt x="3568162" y="1172685"/>
                  <a:pt x="3582444" y="1177446"/>
                </a:cubicBezTo>
                <a:lnTo>
                  <a:pt x="3695178" y="1215024"/>
                </a:lnTo>
                <a:cubicBezTo>
                  <a:pt x="3707704" y="1219199"/>
                  <a:pt x="3721770" y="1220226"/>
                  <a:pt x="3732756" y="1227550"/>
                </a:cubicBezTo>
                <a:lnTo>
                  <a:pt x="3770334" y="1252602"/>
                </a:lnTo>
                <a:cubicBezTo>
                  <a:pt x="3866367" y="1248427"/>
                  <a:pt x="3962943" y="1251094"/>
                  <a:pt x="4058433" y="1240076"/>
                </a:cubicBezTo>
                <a:cubicBezTo>
                  <a:pt x="4073388" y="1238350"/>
                  <a:pt x="4082254" y="1221138"/>
                  <a:pt x="4096011" y="1215024"/>
                </a:cubicBezTo>
                <a:cubicBezTo>
                  <a:pt x="4120142" y="1204299"/>
                  <a:pt x="4149195" y="1204620"/>
                  <a:pt x="4171167" y="1189972"/>
                </a:cubicBezTo>
                <a:cubicBezTo>
                  <a:pt x="4226459" y="1153110"/>
                  <a:pt x="4193983" y="1167872"/>
                  <a:pt x="4271375" y="1152394"/>
                </a:cubicBezTo>
                <a:cubicBezTo>
                  <a:pt x="4279726" y="1139868"/>
                  <a:pt x="4285782" y="1125461"/>
                  <a:pt x="4296427" y="1114816"/>
                </a:cubicBezTo>
                <a:cubicBezTo>
                  <a:pt x="4307072" y="1104171"/>
                  <a:pt x="4322249" y="1099168"/>
                  <a:pt x="4334005" y="1089764"/>
                </a:cubicBezTo>
                <a:cubicBezTo>
                  <a:pt x="4423249" y="1018370"/>
                  <a:pt x="4280976" y="1116767"/>
                  <a:pt x="4396636" y="1039660"/>
                </a:cubicBezTo>
                <a:lnTo>
                  <a:pt x="4421688" y="1002082"/>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21" name="TextBox 20"/>
          <p:cNvSpPr txBox="1">
            <a:spLocks noChangeArrowheads="1"/>
          </p:cNvSpPr>
          <p:nvPr/>
        </p:nvSpPr>
        <p:spPr bwMode="auto">
          <a:xfrm>
            <a:off x="3124200" y="2133600"/>
            <a:ext cx="149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Underfitting</a:t>
            </a:r>
          </a:p>
        </p:txBody>
      </p:sp>
      <p:sp>
        <p:nvSpPr>
          <p:cNvPr id="22" name="TextBox 21"/>
          <p:cNvSpPr txBox="1">
            <a:spLocks noChangeArrowheads="1"/>
          </p:cNvSpPr>
          <p:nvPr/>
        </p:nvSpPr>
        <p:spPr bwMode="auto">
          <a:xfrm>
            <a:off x="7086601" y="2133600"/>
            <a:ext cx="1350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Overfitting</a:t>
            </a:r>
          </a:p>
        </p:txBody>
      </p:sp>
      <p:cxnSp>
        <p:nvCxnSpPr>
          <p:cNvPr id="26" name="Straight Arrow Connector 25"/>
          <p:cNvCxnSpPr/>
          <p:nvPr/>
        </p:nvCxnSpPr>
        <p:spPr>
          <a:xfrm rot="5400000">
            <a:off x="3620294" y="2780506"/>
            <a:ext cx="5334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7123907" y="3239295"/>
            <a:ext cx="1295400" cy="15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200400" y="2514600"/>
            <a:ext cx="53340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3276600" y="4038600"/>
            <a:ext cx="57531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6573" name="Group 12"/>
          <p:cNvGrpSpPr>
            <a:grpSpLocks/>
          </p:cNvGrpSpPr>
          <p:nvPr/>
        </p:nvGrpSpPr>
        <p:grpSpPr bwMode="auto">
          <a:xfrm>
            <a:off x="2944814" y="2771776"/>
            <a:ext cx="5329237" cy="3629025"/>
            <a:chOff x="1535668" y="2667794"/>
            <a:chExt cx="5328262" cy="3630493"/>
          </a:xfrm>
        </p:grpSpPr>
        <p:cxnSp>
          <p:nvCxnSpPr>
            <p:cNvPr id="11" name="Straight Arrow Connector 10"/>
            <p:cNvCxnSpPr/>
            <p:nvPr/>
          </p:nvCxnSpPr>
          <p:spPr>
            <a:xfrm rot="5400000" flipH="1" flipV="1">
              <a:off x="304640" y="4267054"/>
              <a:ext cx="3200107"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05487" y="5867901"/>
              <a:ext cx="441879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577" name="TextBox 7"/>
            <p:cNvSpPr txBox="1">
              <a:spLocks noChangeArrowheads="1"/>
            </p:cNvSpPr>
            <p:nvPr/>
          </p:nvSpPr>
          <p:spPr bwMode="auto">
            <a:xfrm>
              <a:off x="3550796" y="58674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Complexity</a:t>
              </a:r>
            </a:p>
          </p:txBody>
        </p:sp>
        <p:sp>
          <p:nvSpPr>
            <p:cNvPr id="66578" name="TextBox 8"/>
            <p:cNvSpPr txBox="1">
              <a:spLocks noChangeArrowheads="1"/>
            </p:cNvSpPr>
            <p:nvPr/>
          </p:nvSpPr>
          <p:spPr bwMode="auto">
            <a:xfrm>
              <a:off x="5791200" y="5867400"/>
              <a:ext cx="10727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Low Bias</a:t>
              </a:r>
            </a:p>
            <a:p>
              <a:pPr eaLnBrk="1" hangingPunct="1">
                <a:spcBef>
                  <a:spcPct val="0"/>
                </a:spcBef>
                <a:buFontTx/>
                <a:buNone/>
              </a:pPr>
              <a:r>
                <a:rPr lang="en-US" altLang="en-US" sz="1100">
                  <a:solidFill>
                    <a:srgbClr val="000000"/>
                  </a:solidFill>
                </a:rPr>
                <a:t>High Variance</a:t>
              </a:r>
            </a:p>
          </p:txBody>
        </p:sp>
        <p:sp>
          <p:nvSpPr>
            <p:cNvPr id="66579" name="TextBox 9"/>
            <p:cNvSpPr txBox="1">
              <a:spLocks noChangeArrowheads="1"/>
            </p:cNvSpPr>
            <p:nvPr/>
          </p:nvSpPr>
          <p:spPr bwMode="auto">
            <a:xfrm>
              <a:off x="1676400" y="5867400"/>
              <a:ext cx="10406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High Bias</a:t>
              </a:r>
            </a:p>
            <a:p>
              <a:pPr eaLnBrk="1" hangingPunct="1">
                <a:spcBef>
                  <a:spcPct val="0"/>
                </a:spcBef>
                <a:buFontTx/>
                <a:buNone/>
              </a:pPr>
              <a:r>
                <a:rPr lang="en-US" altLang="en-US" sz="1100">
                  <a:solidFill>
                    <a:srgbClr val="000000"/>
                  </a:solidFill>
                </a:rPr>
                <a:t>Low Variance</a:t>
              </a:r>
            </a:p>
          </p:txBody>
        </p:sp>
        <p:sp>
          <p:nvSpPr>
            <p:cNvPr id="66580" name="TextBox 10"/>
            <p:cNvSpPr txBox="1">
              <a:spLocks noChangeArrowheads="1"/>
            </p:cNvSpPr>
            <p:nvPr/>
          </p:nvSpPr>
          <p:spPr bwMode="auto">
            <a:xfrm rot="-5400000">
              <a:off x="1371520" y="4141636"/>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Error</a:t>
              </a:r>
            </a:p>
          </p:txBody>
        </p:sp>
      </p:grpSp>
      <p:sp>
        <p:nvSpPr>
          <p:cNvPr id="23" name="TextBox 22"/>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688282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9"/>
                                        </p:tgtEl>
                                        <p:attrNameLst>
                                          <p:attrName>ppt_x</p:attrName>
                                        </p:attrNameLst>
                                      </p:cBhvr>
                                      <p:tavLst>
                                        <p:tav tm="0">
                                          <p:val>
                                            <p:strVal val="ppt_x"/>
                                          </p:val>
                                        </p:tav>
                                        <p:tav tm="100000">
                                          <p:val>
                                            <p:strVal val="1+ppt_w/2"/>
                                          </p:val>
                                        </p:tav>
                                      </p:tavLst>
                                    </p:anim>
                                    <p:anim calcmode="lin" valueType="num">
                                      <p:cBhvr additive="base">
                                        <p:cTn id="9" dur="1000"/>
                                        <p:tgtEl>
                                          <p:spTgt spid="9"/>
                                        </p:tgtEl>
                                        <p:attrNameLst>
                                          <p:attrName>ppt_y</p:attrName>
                                        </p:attrNameLst>
                                      </p:cBhvr>
                                      <p:tavLst>
                                        <p:tav tm="0">
                                          <p:val>
                                            <p:strVal val="ppt_y"/>
                                          </p:val>
                                        </p:tav>
                                        <p:tav tm="100000">
                                          <p:val>
                                            <p:strVal val="ppt_y"/>
                                          </p:val>
                                        </p:tav>
                                      </p:tavLst>
                                    </p:anim>
                                    <p:set>
                                      <p:cBhvr>
                                        <p:cTn id="10" dur="1" fill="hold">
                                          <p:stCondLst>
                                            <p:cond delay="999"/>
                                          </p:stCondLst>
                                        </p:cTn>
                                        <p:tgtEl>
                                          <p:spTgt spid="9"/>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8"/>
                                        </p:tgtEl>
                                        <p:attrNameLst>
                                          <p:attrName>ppt_x</p:attrName>
                                        </p:attrNameLst>
                                      </p:cBhvr>
                                      <p:tavLst>
                                        <p:tav tm="0">
                                          <p:val>
                                            <p:strVal val="ppt_x"/>
                                          </p:val>
                                        </p:tav>
                                        <p:tav tm="100000">
                                          <p:val>
                                            <p:strVal val="1+ppt_w/2"/>
                                          </p:val>
                                        </p:tav>
                                      </p:tavLst>
                                    </p:anim>
                                    <p:anim calcmode="lin" valueType="num">
                                      <p:cBhvr additive="base">
                                        <p:cTn id="20" dur="1000"/>
                                        <p:tgtEl>
                                          <p:spTgt spid="8"/>
                                        </p:tgtEl>
                                        <p:attrNameLst>
                                          <p:attrName>ppt_y</p:attrName>
                                        </p:attrNameLst>
                                      </p:cBhvr>
                                      <p:tavLst>
                                        <p:tav tm="0">
                                          <p:val>
                                            <p:strVal val="ppt_y"/>
                                          </p:val>
                                        </p:tav>
                                        <p:tav tm="100000">
                                          <p:val>
                                            <p:strVal val="ppt_y"/>
                                          </p:val>
                                        </p:tav>
                                      </p:tavLst>
                                    </p:anim>
                                    <p:set>
                                      <p:cBhvr>
                                        <p:cTn id="21" dur="1" fill="hold">
                                          <p:stCondLst>
                                            <p:cond delay="999"/>
                                          </p:stCondLst>
                                        </p:cTn>
                                        <p:tgtEl>
                                          <p:spTgt spid="8"/>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1" grpId="0"/>
      <p:bldP spid="22" grpId="0"/>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7751929" y="1214652"/>
            <a:ext cx="4190360" cy="4776716"/>
          </a:xfrm>
          <a:prstGeom prst="rect">
            <a:avLst/>
          </a:prstGeom>
        </p:spPr>
      </p:pic>
      <p:pic>
        <p:nvPicPr>
          <p:cNvPr id="4" name="Picture 3"/>
          <p:cNvPicPr>
            <a:picLocks noChangeAspect="1"/>
          </p:cNvPicPr>
          <p:nvPr/>
        </p:nvPicPr>
        <p:blipFill>
          <a:blip r:embed="rId3"/>
          <a:stretch>
            <a:fillRect/>
          </a:stretch>
        </p:blipFill>
        <p:spPr>
          <a:xfrm>
            <a:off x="237698" y="1214651"/>
            <a:ext cx="7828129" cy="4776716"/>
          </a:xfrm>
          <a:prstGeom prst="rect">
            <a:avLst/>
          </a:prstGeom>
        </p:spPr>
      </p:pic>
    </p:spTree>
    <p:extLst>
      <p:ext uri="{BB962C8B-B14F-4D97-AF65-F5344CB8AC3E}">
        <p14:creationId xmlns:p14="http://schemas.microsoft.com/office/powerpoint/2010/main" val="3262127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09684" y="365125"/>
            <a:ext cx="10781731" cy="5811838"/>
          </a:xfrm>
          <a:prstGeom prst="rect">
            <a:avLst/>
          </a:prstGeom>
        </p:spPr>
      </p:pic>
    </p:spTree>
    <p:extLst>
      <p:ext uri="{BB962C8B-B14F-4D97-AF65-F5344CB8AC3E}">
        <p14:creationId xmlns:p14="http://schemas.microsoft.com/office/powerpoint/2010/main" val="2031637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Handwritten digit recognition</a:t>
            </a:r>
            <a:br>
              <a:rPr lang="en-IN" b="1" dirty="0"/>
            </a:br>
            <a:endParaRPr lang="en-IN" dirty="0"/>
          </a:p>
        </p:txBody>
      </p:sp>
      <p:sp>
        <p:nvSpPr>
          <p:cNvPr id="3" name="Content Placeholder 2"/>
          <p:cNvSpPr>
            <a:spLocks noGrp="1"/>
          </p:cNvSpPr>
          <p:nvPr>
            <p:ph idx="1"/>
          </p:nvPr>
        </p:nvSpPr>
        <p:spPr/>
        <p:txBody>
          <a:bodyPr>
            <a:normAutofit fontScale="85000" lnSpcReduction="10000"/>
          </a:bodyPr>
          <a:lstStyle/>
          <a:p>
            <a:r>
              <a:rPr lang="en-IN" dirty="0"/>
              <a:t>Consider the following dataset, available from </a:t>
            </a:r>
            <a:r>
              <a:rPr lang="en-IN" b="1" dirty="0">
                <a:hlinkClick r:id="rId2"/>
              </a:rPr>
              <a:t>UCI</a:t>
            </a:r>
            <a:r>
              <a:rPr lang="en-IN" dirty="0"/>
              <a:t>. Thirty people wrote 3823 digits (0-9), which were then scanned as images and translated into 64 features. Specifically, each digit was scanned into a 32x32 pixel black-and-white image, which was divided into 4x4 pixel blocks (64 of them); the number of black pixels in each 4x4 block was counted. These counts constitute the 64 features.</a:t>
            </a:r>
          </a:p>
          <a:p>
            <a:r>
              <a:rPr lang="en-IN" dirty="0"/>
              <a:t>The plot below shows each of the 3823 entities in the testing set. Because the feature vector of each entity has 64 dimensions, we cannot simply plot the feature vectors themselves. Instead, I reduced the dimensionality to 2D using “multidimensional scaling.” This technique calculates the distance from each entity to each other entity, creating a 3823x3823 matrix of distances. Then these distances are reduced to two dimensions by finding an </a:t>
            </a:r>
            <a:r>
              <a:rPr lang="en-IN" dirty="0" err="1"/>
              <a:t>x,y</a:t>
            </a:r>
            <a:r>
              <a:rPr lang="en-IN" dirty="0"/>
              <a:t> pair for each entity that respects its distances to the other entities. The scaling is not perfect, but generally serves as a good approximation of how “different” each entity is from each other entity.</a:t>
            </a:r>
          </a:p>
          <a:p>
            <a:endParaRPr lang="en-IN" dirty="0"/>
          </a:p>
        </p:txBody>
      </p:sp>
    </p:spTree>
    <p:extLst>
      <p:ext uri="{BB962C8B-B14F-4D97-AF65-F5344CB8AC3E}">
        <p14:creationId xmlns:p14="http://schemas.microsoft.com/office/powerpoint/2010/main" val="4203634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37481" y="1119116"/>
            <a:ext cx="6550925" cy="4831308"/>
          </a:xfrm>
          <a:prstGeom prst="rect">
            <a:avLst/>
          </a:prstGeom>
        </p:spPr>
      </p:pic>
      <p:pic>
        <p:nvPicPr>
          <p:cNvPr id="5" name="Picture 4"/>
          <p:cNvPicPr>
            <a:picLocks noChangeAspect="1"/>
          </p:cNvPicPr>
          <p:nvPr/>
        </p:nvPicPr>
        <p:blipFill>
          <a:blip r:embed="rId3"/>
          <a:stretch>
            <a:fillRect/>
          </a:stretch>
        </p:blipFill>
        <p:spPr>
          <a:xfrm>
            <a:off x="8387687" y="1119116"/>
            <a:ext cx="2625985" cy="4667534"/>
          </a:xfrm>
          <a:prstGeom prst="rect">
            <a:avLst/>
          </a:prstGeom>
        </p:spPr>
      </p:pic>
      <p:sp>
        <p:nvSpPr>
          <p:cNvPr id="6" name="TextBox 5"/>
          <p:cNvSpPr txBox="1"/>
          <p:nvPr/>
        </p:nvSpPr>
        <p:spPr>
          <a:xfrm>
            <a:off x="838200" y="230188"/>
            <a:ext cx="9343030" cy="646331"/>
          </a:xfrm>
          <a:prstGeom prst="rect">
            <a:avLst/>
          </a:prstGeom>
          <a:noFill/>
        </p:spPr>
        <p:txBody>
          <a:bodyPr wrap="square" rtlCol="0">
            <a:spAutoFit/>
          </a:bodyPr>
          <a:lstStyle/>
          <a:p>
            <a:r>
              <a:rPr lang="en-IN" dirty="0"/>
              <a:t>Never choose even values of K. Your algorithm in will be in the state of confusion when there is equal voting for all classes. </a:t>
            </a:r>
          </a:p>
        </p:txBody>
      </p:sp>
    </p:spTree>
    <p:extLst>
      <p:ext uri="{BB962C8B-B14F-4D97-AF65-F5344CB8AC3E}">
        <p14:creationId xmlns:p14="http://schemas.microsoft.com/office/powerpoint/2010/main" val="9820212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9526"/>
          </a:xfrm>
        </p:spPr>
        <p:txBody>
          <a:bodyPr/>
          <a:lstStyle/>
          <a:p>
            <a:r>
              <a:rPr lang="en-IN" dirty="0"/>
              <a:t>KNN Example Problem</a:t>
            </a:r>
          </a:p>
        </p:txBody>
      </p:sp>
      <p:pic>
        <p:nvPicPr>
          <p:cNvPr id="4" name="Content Placeholder 3"/>
          <p:cNvPicPr>
            <a:picLocks noGrp="1" noChangeAspect="1"/>
          </p:cNvPicPr>
          <p:nvPr>
            <p:ph idx="1"/>
          </p:nvPr>
        </p:nvPicPr>
        <p:blipFill>
          <a:blip r:embed="rId2"/>
          <a:stretch>
            <a:fillRect/>
          </a:stretch>
        </p:blipFill>
        <p:spPr>
          <a:xfrm>
            <a:off x="1056564" y="1337481"/>
            <a:ext cx="10297236" cy="4804012"/>
          </a:xfrm>
          <a:prstGeom prst="rect">
            <a:avLst/>
          </a:prstGeom>
        </p:spPr>
      </p:pic>
    </p:spTree>
    <p:extLst>
      <p:ext uri="{BB962C8B-B14F-4D97-AF65-F5344CB8AC3E}">
        <p14:creationId xmlns:p14="http://schemas.microsoft.com/office/powerpoint/2010/main" val="3175812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365125"/>
            <a:ext cx="10707805" cy="6103914"/>
          </a:xfrm>
          <a:prstGeom prst="rect">
            <a:avLst/>
          </a:prstGeom>
        </p:spPr>
      </p:pic>
    </p:spTree>
    <p:extLst>
      <p:ext uri="{BB962C8B-B14F-4D97-AF65-F5344CB8AC3E}">
        <p14:creationId xmlns:p14="http://schemas.microsoft.com/office/powerpoint/2010/main" val="845076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586855"/>
            <a:ext cx="10967113" cy="5650172"/>
          </a:xfrm>
          <a:prstGeom prst="rect">
            <a:avLst/>
          </a:prstGeom>
        </p:spPr>
      </p:pic>
    </p:spTree>
    <p:extLst>
      <p:ext uri="{BB962C8B-B14F-4D97-AF65-F5344CB8AC3E}">
        <p14:creationId xmlns:p14="http://schemas.microsoft.com/office/powerpoint/2010/main" val="27455537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96036" y="365124"/>
            <a:ext cx="10986447" cy="6049323"/>
          </a:xfrm>
          <a:prstGeom prst="rect">
            <a:avLst/>
          </a:prstGeom>
        </p:spPr>
      </p:pic>
    </p:spTree>
    <p:extLst>
      <p:ext uri="{BB962C8B-B14F-4D97-AF65-F5344CB8AC3E}">
        <p14:creationId xmlns:p14="http://schemas.microsoft.com/office/powerpoint/2010/main" val="226432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osettacode.org/mw/images/a/a2/GoOrig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27" y="651728"/>
            <a:ext cx="10692156" cy="566718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838200" y="365125"/>
            <a:ext cx="10885227" cy="1325563"/>
          </a:xfrm>
        </p:spPr>
        <p:txBody>
          <a:bodyPr>
            <a:noAutofit/>
          </a:bodyPr>
          <a:lstStyle/>
          <a:p>
            <a:pPr algn="ctr"/>
            <a:r>
              <a:rPr lang="en-US" sz="9600" b="1" dirty="0">
                <a:solidFill>
                  <a:srgbClr val="268FDE"/>
                </a:solidFill>
                <a:effectLst>
                  <a:outerShdw blurRad="38100" dist="38100" dir="2700000" algn="tl">
                    <a:srgbClr val="000000">
                      <a:alpha val="43137"/>
                    </a:srgbClr>
                  </a:outerShdw>
                </a:effectLst>
                <a:latin typeface="Centaur" panose="02030504050205020304" pitchFamily="18" charset="0"/>
              </a:rPr>
              <a:t>K-Means</a:t>
            </a:r>
            <a:endParaRPr lang="ru-RU" sz="9600" b="1" dirty="0">
              <a:solidFill>
                <a:srgbClr val="268FD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11123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9FC2913C-CB66-4EF1-829C-DFB005C177B2}" type="slidenum">
              <a:rPr lang="en-US" altLang="en-US"/>
              <a:pPr/>
              <a:t>89</a:t>
            </a:fld>
            <a:endParaRPr lang="en-US" altLang="en-US"/>
          </a:p>
        </p:txBody>
      </p:sp>
      <p:sp>
        <p:nvSpPr>
          <p:cNvPr id="754690" name="Rectangle 2"/>
          <p:cNvSpPr>
            <a:spLocks noGrp="1" noChangeArrowheads="1"/>
          </p:cNvSpPr>
          <p:nvPr>
            <p:ph type="title"/>
          </p:nvPr>
        </p:nvSpPr>
        <p:spPr>
          <a:xfrm>
            <a:off x="1882776" y="115888"/>
            <a:ext cx="8435975" cy="1530350"/>
          </a:xfrm>
        </p:spPr>
        <p:txBody>
          <a:bodyPr/>
          <a:lstStyle/>
          <a:p>
            <a:r>
              <a:rPr lang="en-US" altLang="en-US"/>
              <a:t>Supervised learning vs. unsupervised learning</a:t>
            </a:r>
          </a:p>
        </p:txBody>
      </p:sp>
      <p:sp>
        <p:nvSpPr>
          <p:cNvPr id="754691" name="Rectangle 3"/>
          <p:cNvSpPr>
            <a:spLocks noGrp="1" noChangeArrowheads="1"/>
          </p:cNvSpPr>
          <p:nvPr>
            <p:ph type="body" idx="1"/>
          </p:nvPr>
        </p:nvSpPr>
        <p:spPr>
          <a:xfrm>
            <a:off x="1981201" y="1520826"/>
            <a:ext cx="8183563" cy="4708525"/>
          </a:xfrm>
        </p:spPr>
        <p:txBody>
          <a:bodyPr/>
          <a:lstStyle/>
          <a:p>
            <a:r>
              <a:rPr lang="en-US" altLang="ja-JP">
                <a:solidFill>
                  <a:srgbClr val="FF0000"/>
                </a:solidFill>
                <a:ea typeface="ＭＳ Ｐゴシック" panose="020B0600070205080204" pitchFamily="34" charset="-128"/>
              </a:rPr>
              <a:t>Supervised learning</a:t>
            </a:r>
            <a:r>
              <a:rPr lang="en-US" altLang="ja-JP">
                <a:solidFill>
                  <a:srgbClr val="FF5050"/>
                </a:solidFill>
                <a:ea typeface="ＭＳ Ｐゴシック" panose="020B0600070205080204" pitchFamily="34" charset="-128"/>
              </a:rPr>
              <a:t>:</a:t>
            </a:r>
            <a:r>
              <a:rPr lang="en-US" altLang="ja-JP">
                <a:ea typeface="ＭＳ Ｐゴシック" panose="020B0600070205080204" pitchFamily="34" charset="-128"/>
              </a:rPr>
              <a:t> discover patterns in the data that relate data attributes with a target (class) attribute. </a:t>
            </a:r>
          </a:p>
          <a:p>
            <a:pPr lvl="1"/>
            <a:r>
              <a:rPr lang="en-US" altLang="ja-JP">
                <a:ea typeface="ＭＳ Ｐゴシック" panose="020B0600070205080204" pitchFamily="34" charset="-128"/>
              </a:rPr>
              <a:t>These patterns are then utilized to predict the values of the target attribute in future data instances. </a:t>
            </a:r>
          </a:p>
          <a:p>
            <a:r>
              <a:rPr lang="en-US" altLang="ja-JP">
                <a:solidFill>
                  <a:srgbClr val="FF0000"/>
                </a:solidFill>
                <a:ea typeface="ＭＳ Ｐゴシック" panose="020B0600070205080204" pitchFamily="34" charset="-128"/>
              </a:rPr>
              <a:t>Unsupervised learning</a:t>
            </a:r>
            <a:r>
              <a:rPr lang="en-US" altLang="ja-JP">
                <a:ea typeface="ＭＳ Ｐゴシック" panose="020B0600070205080204" pitchFamily="34" charset="-128"/>
              </a:rPr>
              <a:t>: The data have no target attribute. </a:t>
            </a:r>
          </a:p>
          <a:p>
            <a:pPr lvl="1"/>
            <a:r>
              <a:rPr lang="en-US" altLang="ja-JP">
                <a:ea typeface="ＭＳ Ｐゴシック" panose="020B0600070205080204" pitchFamily="34" charset="-128"/>
              </a:rPr>
              <a:t>We want to explore the data to find some intrinsic structures in them. </a:t>
            </a:r>
            <a:endParaRPr lang="en-US" altLang="en-US"/>
          </a:p>
        </p:txBody>
      </p:sp>
    </p:spTree>
    <p:extLst>
      <p:ext uri="{BB962C8B-B14F-4D97-AF65-F5344CB8AC3E}">
        <p14:creationId xmlns:p14="http://schemas.microsoft.com/office/powerpoint/2010/main" val="154337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a:t>Bias-variance tradeoff</a:t>
            </a:r>
          </a:p>
        </p:txBody>
      </p:sp>
      <p:sp>
        <p:nvSpPr>
          <p:cNvPr id="10" name="Freeform 9"/>
          <p:cNvSpPr/>
          <p:nvPr/>
        </p:nvSpPr>
        <p:spPr>
          <a:xfrm>
            <a:off x="3465514" y="3957638"/>
            <a:ext cx="4359275" cy="1827212"/>
          </a:xfrm>
          <a:custGeom>
            <a:avLst/>
            <a:gdLst>
              <a:gd name="connsiteX0" fmla="*/ 0 w 4359058"/>
              <a:gd name="connsiteY0" fmla="*/ 0 h 1826490"/>
              <a:gd name="connsiteX1" fmla="*/ 413359 w 4359058"/>
              <a:gd name="connsiteY1" fmla="*/ 12526 h 1826490"/>
              <a:gd name="connsiteX2" fmla="*/ 450937 w 4359058"/>
              <a:gd name="connsiteY2" fmla="*/ 25052 h 1826490"/>
              <a:gd name="connsiteX3" fmla="*/ 488515 w 4359058"/>
              <a:gd name="connsiteY3" fmla="*/ 50104 h 1826490"/>
              <a:gd name="connsiteX4" fmla="*/ 551145 w 4359058"/>
              <a:gd name="connsiteY4" fmla="*/ 62630 h 1826490"/>
              <a:gd name="connsiteX5" fmla="*/ 601250 w 4359058"/>
              <a:gd name="connsiteY5" fmla="*/ 75156 h 1826490"/>
              <a:gd name="connsiteX6" fmla="*/ 676406 w 4359058"/>
              <a:gd name="connsiteY6" fmla="*/ 100208 h 1826490"/>
              <a:gd name="connsiteX7" fmla="*/ 713984 w 4359058"/>
              <a:gd name="connsiteY7" fmla="*/ 137786 h 1826490"/>
              <a:gd name="connsiteX8" fmla="*/ 764088 w 4359058"/>
              <a:gd name="connsiteY8" fmla="*/ 150312 h 1826490"/>
              <a:gd name="connsiteX9" fmla="*/ 876822 w 4359058"/>
              <a:gd name="connsiteY9" fmla="*/ 187890 h 1826490"/>
              <a:gd name="connsiteX10" fmla="*/ 914400 w 4359058"/>
              <a:gd name="connsiteY10" fmla="*/ 200416 h 1826490"/>
              <a:gd name="connsiteX11" fmla="*/ 977030 w 4359058"/>
              <a:gd name="connsiteY11" fmla="*/ 212942 h 1826490"/>
              <a:gd name="connsiteX12" fmla="*/ 1052187 w 4359058"/>
              <a:gd name="connsiteY12" fmla="*/ 237994 h 1826490"/>
              <a:gd name="connsiteX13" fmla="*/ 1089765 w 4359058"/>
              <a:gd name="connsiteY13" fmla="*/ 250520 h 1826490"/>
              <a:gd name="connsiteX14" fmla="*/ 1127343 w 4359058"/>
              <a:gd name="connsiteY14" fmla="*/ 288098 h 1826490"/>
              <a:gd name="connsiteX15" fmla="*/ 1164921 w 4359058"/>
              <a:gd name="connsiteY15" fmla="*/ 300624 h 1826490"/>
              <a:gd name="connsiteX16" fmla="*/ 1202499 w 4359058"/>
              <a:gd name="connsiteY16" fmla="*/ 325676 h 1826490"/>
              <a:gd name="connsiteX17" fmla="*/ 1215025 w 4359058"/>
              <a:gd name="connsiteY17" fmla="*/ 363254 h 1826490"/>
              <a:gd name="connsiteX18" fmla="*/ 1240077 w 4359058"/>
              <a:gd name="connsiteY18" fmla="*/ 388307 h 1826490"/>
              <a:gd name="connsiteX19" fmla="*/ 1277655 w 4359058"/>
              <a:gd name="connsiteY19" fmla="*/ 413359 h 1826490"/>
              <a:gd name="connsiteX20" fmla="*/ 1390389 w 4359058"/>
              <a:gd name="connsiteY20" fmla="*/ 438411 h 1826490"/>
              <a:gd name="connsiteX21" fmla="*/ 1465545 w 4359058"/>
              <a:gd name="connsiteY21" fmla="*/ 463463 h 1826490"/>
              <a:gd name="connsiteX22" fmla="*/ 1503124 w 4359058"/>
              <a:gd name="connsiteY22" fmla="*/ 475989 h 1826490"/>
              <a:gd name="connsiteX23" fmla="*/ 1590806 w 4359058"/>
              <a:gd name="connsiteY23" fmla="*/ 576197 h 1826490"/>
              <a:gd name="connsiteX24" fmla="*/ 1665962 w 4359058"/>
              <a:gd name="connsiteY24" fmla="*/ 663879 h 1826490"/>
              <a:gd name="connsiteX25" fmla="*/ 1703540 w 4359058"/>
              <a:gd name="connsiteY25" fmla="*/ 739035 h 1826490"/>
              <a:gd name="connsiteX26" fmla="*/ 1816274 w 4359058"/>
              <a:gd name="connsiteY26" fmla="*/ 801665 h 1826490"/>
              <a:gd name="connsiteX27" fmla="*/ 1891430 w 4359058"/>
              <a:gd name="connsiteY27" fmla="*/ 839243 h 1826490"/>
              <a:gd name="connsiteX28" fmla="*/ 1916482 w 4359058"/>
              <a:gd name="connsiteY28" fmla="*/ 864296 h 1826490"/>
              <a:gd name="connsiteX29" fmla="*/ 1954061 w 4359058"/>
              <a:gd name="connsiteY29" fmla="*/ 889348 h 1826490"/>
              <a:gd name="connsiteX30" fmla="*/ 1979113 w 4359058"/>
              <a:gd name="connsiteY30" fmla="*/ 926926 h 1826490"/>
              <a:gd name="connsiteX31" fmla="*/ 2016691 w 4359058"/>
              <a:gd name="connsiteY31" fmla="*/ 964504 h 1826490"/>
              <a:gd name="connsiteX32" fmla="*/ 2041743 w 4359058"/>
              <a:gd name="connsiteY32" fmla="*/ 1002082 h 1826490"/>
              <a:gd name="connsiteX33" fmla="*/ 2079321 w 4359058"/>
              <a:gd name="connsiteY33" fmla="*/ 1027134 h 1826490"/>
              <a:gd name="connsiteX34" fmla="*/ 2141951 w 4359058"/>
              <a:gd name="connsiteY34" fmla="*/ 1089764 h 1826490"/>
              <a:gd name="connsiteX35" fmla="*/ 2204581 w 4359058"/>
              <a:gd name="connsiteY35" fmla="*/ 1202498 h 1826490"/>
              <a:gd name="connsiteX36" fmla="*/ 2229633 w 4359058"/>
              <a:gd name="connsiteY36" fmla="*/ 1240076 h 1826490"/>
              <a:gd name="connsiteX37" fmla="*/ 2329841 w 4359058"/>
              <a:gd name="connsiteY37" fmla="*/ 1327759 h 1826490"/>
              <a:gd name="connsiteX38" fmla="*/ 2404998 w 4359058"/>
              <a:gd name="connsiteY38" fmla="*/ 1352811 h 1826490"/>
              <a:gd name="connsiteX39" fmla="*/ 2442576 w 4359058"/>
              <a:gd name="connsiteY39" fmla="*/ 1365337 h 1826490"/>
              <a:gd name="connsiteX40" fmla="*/ 2467628 w 4359058"/>
              <a:gd name="connsiteY40" fmla="*/ 1402915 h 1826490"/>
              <a:gd name="connsiteX41" fmla="*/ 2592888 w 4359058"/>
              <a:gd name="connsiteY41" fmla="*/ 1440493 h 1826490"/>
              <a:gd name="connsiteX42" fmla="*/ 2668044 w 4359058"/>
              <a:gd name="connsiteY42" fmla="*/ 1465545 h 1826490"/>
              <a:gd name="connsiteX43" fmla="*/ 2743200 w 4359058"/>
              <a:gd name="connsiteY43" fmla="*/ 1503123 h 1826490"/>
              <a:gd name="connsiteX44" fmla="*/ 2931091 w 4359058"/>
              <a:gd name="connsiteY44" fmla="*/ 1515649 h 1826490"/>
              <a:gd name="connsiteX45" fmla="*/ 3118981 w 4359058"/>
              <a:gd name="connsiteY45" fmla="*/ 1553227 h 1826490"/>
              <a:gd name="connsiteX46" fmla="*/ 3206663 w 4359058"/>
              <a:gd name="connsiteY46" fmla="*/ 1615857 h 1826490"/>
              <a:gd name="connsiteX47" fmla="*/ 3306871 w 4359058"/>
              <a:gd name="connsiteY47" fmla="*/ 1640909 h 1826490"/>
              <a:gd name="connsiteX48" fmla="*/ 3369502 w 4359058"/>
              <a:gd name="connsiteY48" fmla="*/ 1665961 h 1826490"/>
              <a:gd name="connsiteX49" fmla="*/ 3933173 w 4359058"/>
              <a:gd name="connsiteY49" fmla="*/ 1691013 h 1826490"/>
              <a:gd name="connsiteX50" fmla="*/ 4008329 w 4359058"/>
              <a:gd name="connsiteY50" fmla="*/ 1653435 h 1826490"/>
              <a:gd name="connsiteX51" fmla="*/ 4083485 w 4359058"/>
              <a:gd name="connsiteY51" fmla="*/ 1628383 h 1826490"/>
              <a:gd name="connsiteX52" fmla="*/ 4121063 w 4359058"/>
              <a:gd name="connsiteY52" fmla="*/ 1603331 h 1826490"/>
              <a:gd name="connsiteX53" fmla="*/ 4196219 w 4359058"/>
              <a:gd name="connsiteY53" fmla="*/ 1578279 h 1826490"/>
              <a:gd name="connsiteX54" fmla="*/ 4271376 w 4359058"/>
              <a:gd name="connsiteY54" fmla="*/ 1540701 h 1826490"/>
              <a:gd name="connsiteX55" fmla="*/ 4308954 w 4359058"/>
              <a:gd name="connsiteY55" fmla="*/ 1515649 h 1826490"/>
              <a:gd name="connsiteX56" fmla="*/ 4359058 w 4359058"/>
              <a:gd name="connsiteY56" fmla="*/ 1465545 h 18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59058" h="1826490">
                <a:moveTo>
                  <a:pt x="0" y="0"/>
                </a:moveTo>
                <a:cubicBezTo>
                  <a:pt x="137786" y="4175"/>
                  <a:pt x="275722" y="4879"/>
                  <a:pt x="413359" y="12526"/>
                </a:cubicBezTo>
                <a:cubicBezTo>
                  <a:pt x="426542" y="13258"/>
                  <a:pt x="439127" y="19147"/>
                  <a:pt x="450937" y="25052"/>
                </a:cubicBezTo>
                <a:cubicBezTo>
                  <a:pt x="464402" y="31785"/>
                  <a:pt x="474419" y="44818"/>
                  <a:pt x="488515" y="50104"/>
                </a:cubicBezTo>
                <a:cubicBezTo>
                  <a:pt x="508450" y="57579"/>
                  <a:pt x="530362" y="58012"/>
                  <a:pt x="551145" y="62630"/>
                </a:cubicBezTo>
                <a:cubicBezTo>
                  <a:pt x="567951" y="66365"/>
                  <a:pt x="584760" y="70209"/>
                  <a:pt x="601250" y="75156"/>
                </a:cubicBezTo>
                <a:cubicBezTo>
                  <a:pt x="626543" y="82744"/>
                  <a:pt x="676406" y="100208"/>
                  <a:pt x="676406" y="100208"/>
                </a:cubicBezTo>
                <a:cubicBezTo>
                  <a:pt x="688932" y="112734"/>
                  <a:pt x="698604" y="128997"/>
                  <a:pt x="713984" y="137786"/>
                </a:cubicBezTo>
                <a:cubicBezTo>
                  <a:pt x="728931" y="146327"/>
                  <a:pt x="747599" y="145365"/>
                  <a:pt x="764088" y="150312"/>
                </a:cubicBezTo>
                <a:lnTo>
                  <a:pt x="876822" y="187890"/>
                </a:lnTo>
                <a:cubicBezTo>
                  <a:pt x="889348" y="192065"/>
                  <a:pt x="901453" y="197827"/>
                  <a:pt x="914400" y="200416"/>
                </a:cubicBezTo>
                <a:cubicBezTo>
                  <a:pt x="935277" y="204591"/>
                  <a:pt x="956490" y="207340"/>
                  <a:pt x="977030" y="212942"/>
                </a:cubicBezTo>
                <a:cubicBezTo>
                  <a:pt x="1002507" y="219890"/>
                  <a:pt x="1027135" y="229643"/>
                  <a:pt x="1052187" y="237994"/>
                </a:cubicBezTo>
                <a:lnTo>
                  <a:pt x="1089765" y="250520"/>
                </a:lnTo>
                <a:cubicBezTo>
                  <a:pt x="1102291" y="263046"/>
                  <a:pt x="1112604" y="278272"/>
                  <a:pt x="1127343" y="288098"/>
                </a:cubicBezTo>
                <a:cubicBezTo>
                  <a:pt x="1138329" y="295422"/>
                  <a:pt x="1153111" y="294719"/>
                  <a:pt x="1164921" y="300624"/>
                </a:cubicBezTo>
                <a:cubicBezTo>
                  <a:pt x="1178386" y="307357"/>
                  <a:pt x="1189973" y="317325"/>
                  <a:pt x="1202499" y="325676"/>
                </a:cubicBezTo>
                <a:cubicBezTo>
                  <a:pt x="1206674" y="338202"/>
                  <a:pt x="1208232" y="351932"/>
                  <a:pt x="1215025" y="363254"/>
                </a:cubicBezTo>
                <a:cubicBezTo>
                  <a:pt x="1221101" y="373381"/>
                  <a:pt x="1230855" y="380929"/>
                  <a:pt x="1240077" y="388307"/>
                </a:cubicBezTo>
                <a:cubicBezTo>
                  <a:pt x="1251832" y="397712"/>
                  <a:pt x="1264190" y="406626"/>
                  <a:pt x="1277655" y="413359"/>
                </a:cubicBezTo>
                <a:cubicBezTo>
                  <a:pt x="1313493" y="431278"/>
                  <a:pt x="1351902" y="428789"/>
                  <a:pt x="1390389" y="438411"/>
                </a:cubicBezTo>
                <a:cubicBezTo>
                  <a:pt x="1416008" y="444816"/>
                  <a:pt x="1440493" y="455112"/>
                  <a:pt x="1465545" y="463463"/>
                </a:cubicBezTo>
                <a:lnTo>
                  <a:pt x="1503124" y="475989"/>
                </a:lnTo>
                <a:cubicBezTo>
                  <a:pt x="1609595" y="546970"/>
                  <a:pt x="1444669" y="430060"/>
                  <a:pt x="1590806" y="576197"/>
                </a:cubicBezTo>
                <a:cubicBezTo>
                  <a:pt x="1643146" y="628537"/>
                  <a:pt x="1617755" y="599603"/>
                  <a:pt x="1665962" y="663879"/>
                </a:cubicBezTo>
                <a:cubicBezTo>
                  <a:pt x="1674897" y="690684"/>
                  <a:pt x="1680686" y="719038"/>
                  <a:pt x="1703540" y="739035"/>
                </a:cubicBezTo>
                <a:cubicBezTo>
                  <a:pt x="1808859" y="831189"/>
                  <a:pt x="1741723" y="764389"/>
                  <a:pt x="1816274" y="801665"/>
                </a:cubicBezTo>
                <a:cubicBezTo>
                  <a:pt x="1913402" y="850229"/>
                  <a:pt x="1796977" y="807759"/>
                  <a:pt x="1891430" y="839243"/>
                </a:cubicBezTo>
                <a:cubicBezTo>
                  <a:pt x="1899781" y="847594"/>
                  <a:pt x="1907260" y="856918"/>
                  <a:pt x="1916482" y="864296"/>
                </a:cubicBezTo>
                <a:cubicBezTo>
                  <a:pt x="1928238" y="873701"/>
                  <a:pt x="1943416" y="878703"/>
                  <a:pt x="1954061" y="889348"/>
                </a:cubicBezTo>
                <a:cubicBezTo>
                  <a:pt x="1964706" y="899993"/>
                  <a:pt x="1969475" y="915361"/>
                  <a:pt x="1979113" y="926926"/>
                </a:cubicBezTo>
                <a:cubicBezTo>
                  <a:pt x="1990454" y="940535"/>
                  <a:pt x="2005350" y="950895"/>
                  <a:pt x="2016691" y="964504"/>
                </a:cubicBezTo>
                <a:cubicBezTo>
                  <a:pt x="2026329" y="976069"/>
                  <a:pt x="2031098" y="991437"/>
                  <a:pt x="2041743" y="1002082"/>
                </a:cubicBezTo>
                <a:cubicBezTo>
                  <a:pt x="2052388" y="1012727"/>
                  <a:pt x="2067991" y="1017221"/>
                  <a:pt x="2079321" y="1027134"/>
                </a:cubicBezTo>
                <a:cubicBezTo>
                  <a:pt x="2101540" y="1046576"/>
                  <a:pt x="2121074" y="1068887"/>
                  <a:pt x="2141951" y="1089764"/>
                </a:cubicBezTo>
                <a:cubicBezTo>
                  <a:pt x="2163998" y="1155906"/>
                  <a:pt x="2147153" y="1116356"/>
                  <a:pt x="2204581" y="1202498"/>
                </a:cubicBezTo>
                <a:lnTo>
                  <a:pt x="2229633" y="1240076"/>
                </a:lnTo>
                <a:cubicBezTo>
                  <a:pt x="2258860" y="1283916"/>
                  <a:pt x="2267212" y="1306883"/>
                  <a:pt x="2329841" y="1327759"/>
                </a:cubicBezTo>
                <a:lnTo>
                  <a:pt x="2404998" y="1352811"/>
                </a:lnTo>
                <a:lnTo>
                  <a:pt x="2442576" y="1365337"/>
                </a:lnTo>
                <a:cubicBezTo>
                  <a:pt x="2450927" y="1377863"/>
                  <a:pt x="2454862" y="1394936"/>
                  <a:pt x="2467628" y="1402915"/>
                </a:cubicBezTo>
                <a:cubicBezTo>
                  <a:pt x="2494881" y="1419948"/>
                  <a:pt x="2559041" y="1430339"/>
                  <a:pt x="2592888" y="1440493"/>
                </a:cubicBezTo>
                <a:cubicBezTo>
                  <a:pt x="2618181" y="1448081"/>
                  <a:pt x="2646072" y="1450897"/>
                  <a:pt x="2668044" y="1465545"/>
                </a:cubicBezTo>
                <a:cubicBezTo>
                  <a:pt x="2692956" y="1482153"/>
                  <a:pt x="2712084" y="1499666"/>
                  <a:pt x="2743200" y="1503123"/>
                </a:cubicBezTo>
                <a:cubicBezTo>
                  <a:pt x="2805585" y="1510055"/>
                  <a:pt x="2868461" y="1511474"/>
                  <a:pt x="2931091" y="1515649"/>
                </a:cubicBezTo>
                <a:cubicBezTo>
                  <a:pt x="3042116" y="1552657"/>
                  <a:pt x="2980001" y="1537785"/>
                  <a:pt x="3118981" y="1553227"/>
                </a:cubicBezTo>
                <a:cubicBezTo>
                  <a:pt x="3291986" y="1639730"/>
                  <a:pt x="3054318" y="1514294"/>
                  <a:pt x="3206663" y="1615857"/>
                </a:cubicBezTo>
                <a:cubicBezTo>
                  <a:pt x="3224698" y="1627881"/>
                  <a:pt x="3295373" y="1637460"/>
                  <a:pt x="3306871" y="1640909"/>
                </a:cubicBezTo>
                <a:cubicBezTo>
                  <a:pt x="3328408" y="1647370"/>
                  <a:pt x="3348625" y="1657610"/>
                  <a:pt x="3369502" y="1665961"/>
                </a:cubicBezTo>
                <a:cubicBezTo>
                  <a:pt x="3530031" y="1826490"/>
                  <a:pt x="3400114" y="1714704"/>
                  <a:pt x="3933173" y="1691013"/>
                </a:cubicBezTo>
                <a:cubicBezTo>
                  <a:pt x="3971242" y="1689321"/>
                  <a:pt x="3975489" y="1668030"/>
                  <a:pt x="4008329" y="1653435"/>
                </a:cubicBezTo>
                <a:cubicBezTo>
                  <a:pt x="4032460" y="1642710"/>
                  <a:pt x="4061513" y="1643031"/>
                  <a:pt x="4083485" y="1628383"/>
                </a:cubicBezTo>
                <a:cubicBezTo>
                  <a:pt x="4096011" y="1620032"/>
                  <a:pt x="4107306" y="1609445"/>
                  <a:pt x="4121063" y="1603331"/>
                </a:cubicBezTo>
                <a:cubicBezTo>
                  <a:pt x="4145194" y="1592606"/>
                  <a:pt x="4174247" y="1592927"/>
                  <a:pt x="4196219" y="1578279"/>
                </a:cubicBezTo>
                <a:cubicBezTo>
                  <a:pt x="4303921" y="1506480"/>
                  <a:pt x="4167650" y="1592564"/>
                  <a:pt x="4271376" y="1540701"/>
                </a:cubicBezTo>
                <a:cubicBezTo>
                  <a:pt x="4284841" y="1533968"/>
                  <a:pt x="4296428" y="1524000"/>
                  <a:pt x="4308954" y="1515649"/>
                </a:cubicBezTo>
                <a:cubicBezTo>
                  <a:pt x="4339185" y="1470303"/>
                  <a:pt x="4320541" y="1484804"/>
                  <a:pt x="4359058" y="1465545"/>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2" name="Freeform 11"/>
          <p:cNvSpPr/>
          <p:nvPr/>
        </p:nvSpPr>
        <p:spPr>
          <a:xfrm>
            <a:off x="3478214" y="2379663"/>
            <a:ext cx="4359275" cy="1257300"/>
          </a:xfrm>
          <a:custGeom>
            <a:avLst/>
            <a:gdLst>
              <a:gd name="connsiteX0" fmla="*/ 0 w 4359058"/>
              <a:gd name="connsiteY0" fmla="*/ 989556 h 1257062"/>
              <a:gd name="connsiteX1" fmla="*/ 100208 w 4359058"/>
              <a:gd name="connsiteY1" fmla="*/ 1039660 h 1257062"/>
              <a:gd name="connsiteX2" fmla="*/ 137787 w 4359058"/>
              <a:gd name="connsiteY2" fmla="*/ 1052187 h 1257062"/>
              <a:gd name="connsiteX3" fmla="*/ 338203 w 4359058"/>
              <a:gd name="connsiteY3" fmla="*/ 1077239 h 1257062"/>
              <a:gd name="connsiteX4" fmla="*/ 413359 w 4359058"/>
              <a:gd name="connsiteY4" fmla="*/ 1102291 h 1257062"/>
              <a:gd name="connsiteX5" fmla="*/ 450937 w 4359058"/>
              <a:gd name="connsiteY5" fmla="*/ 1114817 h 1257062"/>
              <a:gd name="connsiteX6" fmla="*/ 526093 w 4359058"/>
              <a:gd name="connsiteY6" fmla="*/ 1164921 h 1257062"/>
              <a:gd name="connsiteX7" fmla="*/ 739036 w 4359058"/>
              <a:gd name="connsiteY7" fmla="*/ 1215025 h 1257062"/>
              <a:gd name="connsiteX8" fmla="*/ 776614 w 4359058"/>
              <a:gd name="connsiteY8" fmla="*/ 1227551 h 1257062"/>
              <a:gd name="connsiteX9" fmla="*/ 876822 w 4359058"/>
              <a:gd name="connsiteY9" fmla="*/ 1252603 h 1257062"/>
              <a:gd name="connsiteX10" fmla="*/ 1252603 w 4359058"/>
              <a:gd name="connsiteY10" fmla="*/ 1240077 h 1257062"/>
              <a:gd name="connsiteX11" fmla="*/ 1327759 w 4359058"/>
              <a:gd name="connsiteY11" fmla="*/ 1177447 h 1257062"/>
              <a:gd name="connsiteX12" fmla="*/ 1402915 w 4359058"/>
              <a:gd name="connsiteY12" fmla="*/ 1152395 h 1257062"/>
              <a:gd name="connsiteX13" fmla="*/ 1453019 w 4359058"/>
              <a:gd name="connsiteY13" fmla="*/ 1139869 h 1257062"/>
              <a:gd name="connsiteX14" fmla="*/ 1565754 w 4359058"/>
              <a:gd name="connsiteY14" fmla="*/ 1127343 h 1257062"/>
              <a:gd name="connsiteX15" fmla="*/ 1653436 w 4359058"/>
              <a:gd name="connsiteY15" fmla="*/ 1114817 h 1257062"/>
              <a:gd name="connsiteX16" fmla="*/ 1766170 w 4359058"/>
              <a:gd name="connsiteY16" fmla="*/ 1077239 h 1257062"/>
              <a:gd name="connsiteX17" fmla="*/ 1803748 w 4359058"/>
              <a:gd name="connsiteY17" fmla="*/ 1064713 h 1257062"/>
              <a:gd name="connsiteX18" fmla="*/ 1891430 w 4359058"/>
              <a:gd name="connsiteY18" fmla="*/ 1052187 h 1257062"/>
              <a:gd name="connsiteX19" fmla="*/ 1916482 w 4359058"/>
              <a:gd name="connsiteY19" fmla="*/ 1027134 h 1257062"/>
              <a:gd name="connsiteX20" fmla="*/ 1979113 w 4359058"/>
              <a:gd name="connsiteY20" fmla="*/ 1014608 h 1257062"/>
              <a:gd name="connsiteX21" fmla="*/ 2091847 w 4359058"/>
              <a:gd name="connsiteY21" fmla="*/ 989556 h 1257062"/>
              <a:gd name="connsiteX22" fmla="*/ 2167003 w 4359058"/>
              <a:gd name="connsiteY22" fmla="*/ 939452 h 1257062"/>
              <a:gd name="connsiteX23" fmla="*/ 2204581 w 4359058"/>
              <a:gd name="connsiteY23" fmla="*/ 914400 h 1257062"/>
              <a:gd name="connsiteX24" fmla="*/ 2279737 w 4359058"/>
              <a:gd name="connsiteY24" fmla="*/ 889348 h 1257062"/>
              <a:gd name="connsiteX25" fmla="*/ 2317315 w 4359058"/>
              <a:gd name="connsiteY25" fmla="*/ 876822 h 1257062"/>
              <a:gd name="connsiteX26" fmla="*/ 2354893 w 4359058"/>
              <a:gd name="connsiteY26" fmla="*/ 851770 h 1257062"/>
              <a:gd name="connsiteX27" fmla="*/ 2480154 w 4359058"/>
              <a:gd name="connsiteY27" fmla="*/ 814192 h 1257062"/>
              <a:gd name="connsiteX28" fmla="*/ 2592888 w 4359058"/>
              <a:gd name="connsiteY28" fmla="*/ 789140 h 1257062"/>
              <a:gd name="connsiteX29" fmla="*/ 2668044 w 4359058"/>
              <a:gd name="connsiteY29" fmla="*/ 751562 h 1257062"/>
              <a:gd name="connsiteX30" fmla="*/ 2718148 w 4359058"/>
              <a:gd name="connsiteY30" fmla="*/ 739036 h 1257062"/>
              <a:gd name="connsiteX31" fmla="*/ 2768252 w 4359058"/>
              <a:gd name="connsiteY31" fmla="*/ 713984 h 1257062"/>
              <a:gd name="connsiteX32" fmla="*/ 2918565 w 4359058"/>
              <a:gd name="connsiteY32" fmla="*/ 688932 h 1257062"/>
              <a:gd name="connsiteX33" fmla="*/ 3043825 w 4359058"/>
              <a:gd name="connsiteY33" fmla="*/ 663880 h 1257062"/>
              <a:gd name="connsiteX34" fmla="*/ 3093929 w 4359058"/>
              <a:gd name="connsiteY34" fmla="*/ 651354 h 1257062"/>
              <a:gd name="connsiteX35" fmla="*/ 3169085 w 4359058"/>
              <a:gd name="connsiteY35" fmla="*/ 626302 h 1257062"/>
              <a:gd name="connsiteX36" fmla="*/ 3206663 w 4359058"/>
              <a:gd name="connsiteY36" fmla="*/ 613776 h 1257062"/>
              <a:gd name="connsiteX37" fmla="*/ 3256767 w 4359058"/>
              <a:gd name="connsiteY37" fmla="*/ 601250 h 1257062"/>
              <a:gd name="connsiteX38" fmla="*/ 3331924 w 4359058"/>
              <a:gd name="connsiteY38" fmla="*/ 576197 h 1257062"/>
              <a:gd name="connsiteX39" fmla="*/ 3369502 w 4359058"/>
              <a:gd name="connsiteY39" fmla="*/ 563671 h 1257062"/>
              <a:gd name="connsiteX40" fmla="*/ 3432132 w 4359058"/>
              <a:gd name="connsiteY40" fmla="*/ 551145 h 1257062"/>
              <a:gd name="connsiteX41" fmla="*/ 3507288 w 4359058"/>
              <a:gd name="connsiteY41" fmla="*/ 526093 h 1257062"/>
              <a:gd name="connsiteX42" fmla="*/ 3594970 w 4359058"/>
              <a:gd name="connsiteY42" fmla="*/ 501041 h 1257062"/>
              <a:gd name="connsiteX43" fmla="*/ 3645074 w 4359058"/>
              <a:gd name="connsiteY43" fmla="*/ 475989 h 1257062"/>
              <a:gd name="connsiteX44" fmla="*/ 3682652 w 4359058"/>
              <a:gd name="connsiteY44" fmla="*/ 463463 h 1257062"/>
              <a:gd name="connsiteX45" fmla="*/ 3770335 w 4359058"/>
              <a:gd name="connsiteY45" fmla="*/ 413359 h 1257062"/>
              <a:gd name="connsiteX46" fmla="*/ 3807913 w 4359058"/>
              <a:gd name="connsiteY46" fmla="*/ 400833 h 1257062"/>
              <a:gd name="connsiteX47" fmla="*/ 3983277 w 4359058"/>
              <a:gd name="connsiteY47" fmla="*/ 300625 h 1257062"/>
              <a:gd name="connsiteX48" fmla="*/ 4020855 w 4359058"/>
              <a:gd name="connsiteY48" fmla="*/ 275573 h 1257062"/>
              <a:gd name="connsiteX49" fmla="*/ 4058433 w 4359058"/>
              <a:gd name="connsiteY49" fmla="*/ 250521 h 1257062"/>
              <a:gd name="connsiteX50" fmla="*/ 4096011 w 4359058"/>
              <a:gd name="connsiteY50" fmla="*/ 237995 h 1257062"/>
              <a:gd name="connsiteX51" fmla="*/ 4133589 w 4359058"/>
              <a:gd name="connsiteY51" fmla="*/ 212943 h 1257062"/>
              <a:gd name="connsiteX52" fmla="*/ 4208745 w 4359058"/>
              <a:gd name="connsiteY52" fmla="*/ 187891 h 1257062"/>
              <a:gd name="connsiteX53" fmla="*/ 4233798 w 4359058"/>
              <a:gd name="connsiteY53" fmla="*/ 162839 h 1257062"/>
              <a:gd name="connsiteX54" fmla="*/ 4283902 w 4359058"/>
              <a:gd name="connsiteY54" fmla="*/ 87682 h 1257062"/>
              <a:gd name="connsiteX55" fmla="*/ 4321480 w 4359058"/>
              <a:gd name="connsiteY55" fmla="*/ 62630 h 1257062"/>
              <a:gd name="connsiteX56" fmla="*/ 4359058 w 4359058"/>
              <a:gd name="connsiteY56" fmla="*/ 0 h 125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59058" h="1257062">
                <a:moveTo>
                  <a:pt x="0" y="989556"/>
                </a:moveTo>
                <a:cubicBezTo>
                  <a:pt x="162987" y="1016720"/>
                  <a:pt x="17808" y="973740"/>
                  <a:pt x="100208" y="1039660"/>
                </a:cubicBezTo>
                <a:cubicBezTo>
                  <a:pt x="110519" y="1047908"/>
                  <a:pt x="124977" y="1048984"/>
                  <a:pt x="137787" y="1052187"/>
                </a:cubicBezTo>
                <a:cubicBezTo>
                  <a:pt x="211740" y="1070676"/>
                  <a:pt x="252648" y="1069461"/>
                  <a:pt x="338203" y="1077239"/>
                </a:cubicBezTo>
                <a:lnTo>
                  <a:pt x="413359" y="1102291"/>
                </a:lnTo>
                <a:cubicBezTo>
                  <a:pt x="425885" y="1106466"/>
                  <a:pt x="439951" y="1107493"/>
                  <a:pt x="450937" y="1114817"/>
                </a:cubicBezTo>
                <a:lnTo>
                  <a:pt x="526093" y="1164921"/>
                </a:lnTo>
                <a:cubicBezTo>
                  <a:pt x="587520" y="1257062"/>
                  <a:pt x="529631" y="1191758"/>
                  <a:pt x="739036" y="1215025"/>
                </a:cubicBezTo>
                <a:cubicBezTo>
                  <a:pt x="752159" y="1216483"/>
                  <a:pt x="763805" y="1224349"/>
                  <a:pt x="776614" y="1227551"/>
                </a:cubicBezTo>
                <a:lnTo>
                  <a:pt x="876822" y="1252603"/>
                </a:lnTo>
                <a:cubicBezTo>
                  <a:pt x="1002082" y="1248428"/>
                  <a:pt x="1127788" y="1251424"/>
                  <a:pt x="1252603" y="1240077"/>
                </a:cubicBezTo>
                <a:cubicBezTo>
                  <a:pt x="1279292" y="1237651"/>
                  <a:pt x="1309692" y="1187484"/>
                  <a:pt x="1327759" y="1177447"/>
                </a:cubicBezTo>
                <a:cubicBezTo>
                  <a:pt x="1350843" y="1164623"/>
                  <a:pt x="1377296" y="1158800"/>
                  <a:pt x="1402915" y="1152395"/>
                </a:cubicBezTo>
                <a:cubicBezTo>
                  <a:pt x="1419616" y="1148220"/>
                  <a:pt x="1436004" y="1142487"/>
                  <a:pt x="1453019" y="1139869"/>
                </a:cubicBezTo>
                <a:cubicBezTo>
                  <a:pt x="1490389" y="1134120"/>
                  <a:pt x="1528236" y="1132033"/>
                  <a:pt x="1565754" y="1127343"/>
                </a:cubicBezTo>
                <a:cubicBezTo>
                  <a:pt x="1595050" y="1123681"/>
                  <a:pt x="1624209" y="1118992"/>
                  <a:pt x="1653436" y="1114817"/>
                </a:cubicBezTo>
                <a:lnTo>
                  <a:pt x="1766170" y="1077239"/>
                </a:lnTo>
                <a:cubicBezTo>
                  <a:pt x="1778696" y="1073064"/>
                  <a:pt x="1790677" y="1066580"/>
                  <a:pt x="1803748" y="1064713"/>
                </a:cubicBezTo>
                <a:lnTo>
                  <a:pt x="1891430" y="1052187"/>
                </a:lnTo>
                <a:cubicBezTo>
                  <a:pt x="1899781" y="1043836"/>
                  <a:pt x="1905627" y="1031786"/>
                  <a:pt x="1916482" y="1027134"/>
                </a:cubicBezTo>
                <a:cubicBezTo>
                  <a:pt x="1936051" y="1018747"/>
                  <a:pt x="1958166" y="1018417"/>
                  <a:pt x="1979113" y="1014608"/>
                </a:cubicBezTo>
                <a:cubicBezTo>
                  <a:pt x="2000332" y="1010750"/>
                  <a:pt x="2064986" y="1004479"/>
                  <a:pt x="2091847" y="989556"/>
                </a:cubicBezTo>
                <a:cubicBezTo>
                  <a:pt x="2118167" y="974934"/>
                  <a:pt x="2141951" y="956153"/>
                  <a:pt x="2167003" y="939452"/>
                </a:cubicBezTo>
                <a:cubicBezTo>
                  <a:pt x="2179529" y="931101"/>
                  <a:pt x="2190299" y="919161"/>
                  <a:pt x="2204581" y="914400"/>
                </a:cubicBezTo>
                <a:lnTo>
                  <a:pt x="2279737" y="889348"/>
                </a:lnTo>
                <a:cubicBezTo>
                  <a:pt x="2292263" y="885173"/>
                  <a:pt x="2306329" y="884146"/>
                  <a:pt x="2317315" y="876822"/>
                </a:cubicBezTo>
                <a:cubicBezTo>
                  <a:pt x="2329841" y="868471"/>
                  <a:pt x="2341136" y="857884"/>
                  <a:pt x="2354893" y="851770"/>
                </a:cubicBezTo>
                <a:cubicBezTo>
                  <a:pt x="2386117" y="837893"/>
                  <a:pt x="2443719" y="822289"/>
                  <a:pt x="2480154" y="814192"/>
                </a:cubicBezTo>
                <a:cubicBezTo>
                  <a:pt x="2538271" y="801277"/>
                  <a:pt x="2539429" y="804414"/>
                  <a:pt x="2592888" y="789140"/>
                </a:cubicBezTo>
                <a:cubicBezTo>
                  <a:pt x="2698450" y="758979"/>
                  <a:pt x="2558250" y="798617"/>
                  <a:pt x="2668044" y="751562"/>
                </a:cubicBezTo>
                <a:cubicBezTo>
                  <a:pt x="2683867" y="744781"/>
                  <a:pt x="2702029" y="745081"/>
                  <a:pt x="2718148" y="739036"/>
                </a:cubicBezTo>
                <a:cubicBezTo>
                  <a:pt x="2735632" y="732480"/>
                  <a:pt x="2750768" y="720540"/>
                  <a:pt x="2768252" y="713984"/>
                </a:cubicBezTo>
                <a:cubicBezTo>
                  <a:pt x="2813354" y="697071"/>
                  <a:pt x="2874914" y="696207"/>
                  <a:pt x="2918565" y="688932"/>
                </a:cubicBezTo>
                <a:cubicBezTo>
                  <a:pt x="2960566" y="681932"/>
                  <a:pt x="3002516" y="674207"/>
                  <a:pt x="3043825" y="663880"/>
                </a:cubicBezTo>
                <a:cubicBezTo>
                  <a:pt x="3060526" y="659705"/>
                  <a:pt x="3077440" y="656301"/>
                  <a:pt x="3093929" y="651354"/>
                </a:cubicBezTo>
                <a:cubicBezTo>
                  <a:pt x="3119222" y="643766"/>
                  <a:pt x="3144033" y="634653"/>
                  <a:pt x="3169085" y="626302"/>
                </a:cubicBezTo>
                <a:cubicBezTo>
                  <a:pt x="3181611" y="622127"/>
                  <a:pt x="3193854" y="616978"/>
                  <a:pt x="3206663" y="613776"/>
                </a:cubicBezTo>
                <a:cubicBezTo>
                  <a:pt x="3223364" y="609601"/>
                  <a:pt x="3240278" y="606197"/>
                  <a:pt x="3256767" y="601250"/>
                </a:cubicBezTo>
                <a:cubicBezTo>
                  <a:pt x="3282061" y="593662"/>
                  <a:pt x="3306872" y="584548"/>
                  <a:pt x="3331924" y="576197"/>
                </a:cubicBezTo>
                <a:cubicBezTo>
                  <a:pt x="3344450" y="572022"/>
                  <a:pt x="3356555" y="566260"/>
                  <a:pt x="3369502" y="563671"/>
                </a:cubicBezTo>
                <a:cubicBezTo>
                  <a:pt x="3390379" y="559496"/>
                  <a:pt x="3411592" y="556747"/>
                  <a:pt x="3432132" y="551145"/>
                </a:cubicBezTo>
                <a:cubicBezTo>
                  <a:pt x="3457609" y="544197"/>
                  <a:pt x="3481669" y="532498"/>
                  <a:pt x="3507288" y="526093"/>
                </a:cubicBezTo>
                <a:cubicBezTo>
                  <a:pt x="3532713" y="519737"/>
                  <a:pt x="3569812" y="511823"/>
                  <a:pt x="3594970" y="501041"/>
                </a:cubicBezTo>
                <a:cubicBezTo>
                  <a:pt x="3612133" y="493685"/>
                  <a:pt x="3627911" y="483345"/>
                  <a:pt x="3645074" y="475989"/>
                </a:cubicBezTo>
                <a:cubicBezTo>
                  <a:pt x="3657210" y="470788"/>
                  <a:pt x="3670842" y="469368"/>
                  <a:pt x="3682652" y="463463"/>
                </a:cubicBezTo>
                <a:cubicBezTo>
                  <a:pt x="3808449" y="400564"/>
                  <a:pt x="3616612" y="479239"/>
                  <a:pt x="3770335" y="413359"/>
                </a:cubicBezTo>
                <a:cubicBezTo>
                  <a:pt x="3782471" y="408158"/>
                  <a:pt x="3795893" y="406297"/>
                  <a:pt x="3807913" y="400833"/>
                </a:cubicBezTo>
                <a:cubicBezTo>
                  <a:pt x="3907807" y="355427"/>
                  <a:pt x="3899013" y="356801"/>
                  <a:pt x="3983277" y="300625"/>
                </a:cubicBezTo>
                <a:lnTo>
                  <a:pt x="4020855" y="275573"/>
                </a:lnTo>
                <a:cubicBezTo>
                  <a:pt x="4033381" y="267222"/>
                  <a:pt x="4044151" y="255282"/>
                  <a:pt x="4058433" y="250521"/>
                </a:cubicBezTo>
                <a:cubicBezTo>
                  <a:pt x="4070959" y="246346"/>
                  <a:pt x="4084201" y="243900"/>
                  <a:pt x="4096011" y="237995"/>
                </a:cubicBezTo>
                <a:cubicBezTo>
                  <a:pt x="4109476" y="231262"/>
                  <a:pt x="4119832" y="219057"/>
                  <a:pt x="4133589" y="212943"/>
                </a:cubicBezTo>
                <a:cubicBezTo>
                  <a:pt x="4157720" y="202218"/>
                  <a:pt x="4208745" y="187891"/>
                  <a:pt x="4208745" y="187891"/>
                </a:cubicBezTo>
                <a:cubicBezTo>
                  <a:pt x="4217096" y="179540"/>
                  <a:pt x="4226712" y="172287"/>
                  <a:pt x="4233798" y="162839"/>
                </a:cubicBezTo>
                <a:cubicBezTo>
                  <a:pt x="4251863" y="138752"/>
                  <a:pt x="4258850" y="104383"/>
                  <a:pt x="4283902" y="87682"/>
                </a:cubicBezTo>
                <a:lnTo>
                  <a:pt x="4321480" y="62630"/>
                </a:lnTo>
                <a:cubicBezTo>
                  <a:pt x="4351711" y="17284"/>
                  <a:pt x="4339799" y="38517"/>
                  <a:pt x="4359058"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3" name="TextBox 12"/>
          <p:cNvSpPr txBox="1">
            <a:spLocks noChangeArrowheads="1"/>
          </p:cNvSpPr>
          <p:nvPr/>
        </p:nvSpPr>
        <p:spPr bwMode="auto">
          <a:xfrm>
            <a:off x="5410200" y="4495800"/>
            <a:ext cx="280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Many training examples</a:t>
            </a:r>
          </a:p>
        </p:txBody>
      </p:sp>
      <p:sp>
        <p:nvSpPr>
          <p:cNvPr id="14" name="TextBox 13"/>
          <p:cNvSpPr txBox="1">
            <a:spLocks noChangeArrowheads="1"/>
          </p:cNvSpPr>
          <p:nvPr/>
        </p:nvSpPr>
        <p:spPr bwMode="auto">
          <a:xfrm>
            <a:off x="6553201" y="3048000"/>
            <a:ext cx="265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Few training examples</a:t>
            </a:r>
          </a:p>
        </p:txBody>
      </p:sp>
      <p:sp>
        <p:nvSpPr>
          <p:cNvPr id="16" name="Rectangle 15"/>
          <p:cNvSpPr/>
          <p:nvPr/>
        </p:nvSpPr>
        <p:spPr>
          <a:xfrm>
            <a:off x="3467100" y="1905000"/>
            <a:ext cx="57531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7592" name="Group 12"/>
          <p:cNvGrpSpPr>
            <a:grpSpLocks/>
          </p:cNvGrpSpPr>
          <p:nvPr/>
        </p:nvGrpSpPr>
        <p:grpSpPr bwMode="auto">
          <a:xfrm>
            <a:off x="3059114" y="2668589"/>
            <a:ext cx="5329237" cy="3629025"/>
            <a:chOff x="1535703" y="2667794"/>
            <a:chExt cx="5328227" cy="3630493"/>
          </a:xfrm>
        </p:grpSpPr>
        <p:cxnSp>
          <p:nvCxnSpPr>
            <p:cNvPr id="5" name="Straight Arrow Connector 4"/>
            <p:cNvCxnSpPr/>
            <p:nvPr/>
          </p:nvCxnSpPr>
          <p:spPr>
            <a:xfrm rot="5400000" flipH="1" flipV="1">
              <a:off x="304674" y="4267053"/>
              <a:ext cx="3200106"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905520" y="5867900"/>
              <a:ext cx="44187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597" name="TextBox 7"/>
            <p:cNvSpPr txBox="1">
              <a:spLocks noChangeArrowheads="1"/>
            </p:cNvSpPr>
            <p:nvPr/>
          </p:nvSpPr>
          <p:spPr bwMode="auto">
            <a:xfrm>
              <a:off x="3550796" y="58674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Complexity</a:t>
              </a:r>
            </a:p>
          </p:txBody>
        </p:sp>
        <p:sp>
          <p:nvSpPr>
            <p:cNvPr id="67598" name="TextBox 8"/>
            <p:cNvSpPr txBox="1">
              <a:spLocks noChangeArrowheads="1"/>
            </p:cNvSpPr>
            <p:nvPr/>
          </p:nvSpPr>
          <p:spPr bwMode="auto">
            <a:xfrm>
              <a:off x="5791200" y="5867400"/>
              <a:ext cx="10727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Low Bias</a:t>
              </a:r>
            </a:p>
            <a:p>
              <a:pPr eaLnBrk="1" hangingPunct="1">
                <a:spcBef>
                  <a:spcPct val="0"/>
                </a:spcBef>
                <a:buFontTx/>
                <a:buNone/>
              </a:pPr>
              <a:r>
                <a:rPr lang="en-US" altLang="en-US" sz="1100">
                  <a:solidFill>
                    <a:srgbClr val="000000"/>
                  </a:solidFill>
                </a:rPr>
                <a:t>High Variance</a:t>
              </a:r>
            </a:p>
          </p:txBody>
        </p:sp>
        <p:sp>
          <p:nvSpPr>
            <p:cNvPr id="67599" name="TextBox 9"/>
            <p:cNvSpPr txBox="1">
              <a:spLocks noChangeArrowheads="1"/>
            </p:cNvSpPr>
            <p:nvPr/>
          </p:nvSpPr>
          <p:spPr bwMode="auto">
            <a:xfrm>
              <a:off x="1676400" y="5867400"/>
              <a:ext cx="10406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High Bias</a:t>
              </a:r>
            </a:p>
            <a:p>
              <a:pPr eaLnBrk="1" hangingPunct="1">
                <a:spcBef>
                  <a:spcPct val="0"/>
                </a:spcBef>
                <a:buFontTx/>
                <a:buNone/>
              </a:pPr>
              <a:r>
                <a:rPr lang="en-US" altLang="en-US" sz="1100">
                  <a:solidFill>
                    <a:srgbClr val="000000"/>
                  </a:solidFill>
                </a:rPr>
                <a:t>Low Variance</a:t>
              </a:r>
            </a:p>
          </p:txBody>
        </p:sp>
        <p:sp>
          <p:nvSpPr>
            <p:cNvPr id="67600" name="TextBox 10"/>
            <p:cNvSpPr txBox="1">
              <a:spLocks noChangeArrowheads="1"/>
            </p:cNvSpPr>
            <p:nvPr/>
          </p:nvSpPr>
          <p:spPr bwMode="auto">
            <a:xfrm rot="-5400000">
              <a:off x="1127593" y="4141670"/>
              <a:ext cx="1185483" cy="36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Test Error</a:t>
              </a:r>
            </a:p>
          </p:txBody>
        </p:sp>
      </p:grpSp>
      <p:sp>
        <p:nvSpPr>
          <p:cNvPr id="15" name="Rectangle 14"/>
          <p:cNvSpPr/>
          <p:nvPr/>
        </p:nvSpPr>
        <p:spPr>
          <a:xfrm>
            <a:off x="3467100" y="3810000"/>
            <a:ext cx="47625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TextBox 17"/>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764013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15"/>
                                        </p:tgtEl>
                                        <p:attrNameLst>
                                          <p:attrName>ppt_x</p:attrName>
                                        </p:attrNameLst>
                                      </p:cBhvr>
                                      <p:tavLst>
                                        <p:tav tm="0">
                                          <p:val>
                                            <p:strVal val="ppt_x"/>
                                          </p:val>
                                        </p:tav>
                                        <p:tav tm="100000">
                                          <p:val>
                                            <p:strVal val="1+ppt_w/2"/>
                                          </p:val>
                                        </p:tav>
                                      </p:tavLst>
                                    </p:anim>
                                    <p:anim calcmode="lin" valueType="num">
                                      <p:cBhvr additive="base">
                                        <p:cTn id="9" dur="1000"/>
                                        <p:tgtEl>
                                          <p:spTgt spid="15"/>
                                        </p:tgtEl>
                                        <p:attrNameLst>
                                          <p:attrName>ppt_y</p:attrName>
                                        </p:attrNameLst>
                                      </p:cBhvr>
                                      <p:tavLst>
                                        <p:tav tm="0">
                                          <p:val>
                                            <p:strVal val="ppt_y"/>
                                          </p:val>
                                        </p:tav>
                                        <p:tav tm="100000">
                                          <p:val>
                                            <p:strVal val="ppt_y"/>
                                          </p:val>
                                        </p:tav>
                                      </p:tavLst>
                                    </p:anim>
                                    <p:set>
                                      <p:cBhvr>
                                        <p:cTn id="10" dur="1" fill="hold">
                                          <p:stCondLst>
                                            <p:cond delay="999"/>
                                          </p:stCondLst>
                                        </p:cTn>
                                        <p:tgtEl>
                                          <p:spTgt spid="15"/>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16"/>
                                        </p:tgtEl>
                                        <p:attrNameLst>
                                          <p:attrName>ppt_x</p:attrName>
                                        </p:attrNameLst>
                                      </p:cBhvr>
                                      <p:tavLst>
                                        <p:tav tm="0">
                                          <p:val>
                                            <p:strVal val="ppt_x"/>
                                          </p:val>
                                        </p:tav>
                                        <p:tav tm="100000">
                                          <p:val>
                                            <p:strVal val="1+ppt_w/2"/>
                                          </p:val>
                                        </p:tav>
                                      </p:tavLst>
                                    </p:anim>
                                    <p:anim calcmode="lin" valueType="num">
                                      <p:cBhvr additive="base">
                                        <p:cTn id="20" dur="1000"/>
                                        <p:tgtEl>
                                          <p:spTgt spid="16"/>
                                        </p:tgtEl>
                                        <p:attrNameLst>
                                          <p:attrName>ppt_y</p:attrName>
                                        </p:attrNameLst>
                                      </p:cBhvr>
                                      <p:tavLst>
                                        <p:tav tm="0">
                                          <p:val>
                                            <p:strVal val="ppt_y"/>
                                          </p:val>
                                        </p:tav>
                                        <p:tav tm="100000">
                                          <p:val>
                                            <p:strVal val="ppt_y"/>
                                          </p:val>
                                        </p:tav>
                                      </p:tavLst>
                                    </p:anim>
                                    <p:set>
                                      <p:cBhvr>
                                        <p:cTn id="21" dur="1" fill="hold">
                                          <p:stCondLst>
                                            <p:cond delay="999"/>
                                          </p:stCondLst>
                                        </p:cTn>
                                        <p:tgtEl>
                                          <p:spTgt spid="16"/>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animBg="1"/>
      <p:bldP spid="1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3CDB5931-1E06-49FD-8684-A1F5996AAE01}" type="slidenum">
              <a:rPr lang="en-US" altLang="en-US"/>
              <a:pPr/>
              <a:t>90</a:t>
            </a:fld>
            <a:endParaRPr lang="en-US" altLang="en-US"/>
          </a:p>
        </p:txBody>
      </p:sp>
      <p:sp>
        <p:nvSpPr>
          <p:cNvPr id="706562" name="Rectangle 2"/>
          <p:cNvSpPr>
            <a:spLocks noGrp="1" noChangeArrowheads="1"/>
          </p:cNvSpPr>
          <p:nvPr>
            <p:ph type="title"/>
          </p:nvPr>
        </p:nvSpPr>
        <p:spPr/>
        <p:txBody>
          <a:bodyPr/>
          <a:lstStyle/>
          <a:p>
            <a:r>
              <a:rPr lang="en-US" altLang="en-US"/>
              <a:t>Clustering</a:t>
            </a:r>
          </a:p>
        </p:txBody>
      </p:sp>
      <p:sp>
        <p:nvSpPr>
          <p:cNvPr id="706563" name="Rectangle 3"/>
          <p:cNvSpPr>
            <a:spLocks noGrp="1" noChangeArrowheads="1"/>
          </p:cNvSpPr>
          <p:nvPr>
            <p:ph type="body" idx="1"/>
          </p:nvPr>
        </p:nvSpPr>
        <p:spPr>
          <a:xfrm>
            <a:off x="655093" y="1160463"/>
            <a:ext cx="10698707" cy="5014912"/>
          </a:xfrm>
        </p:spPr>
        <p:txBody>
          <a:bodyPr/>
          <a:lstStyle/>
          <a:p>
            <a:pPr>
              <a:lnSpc>
                <a:spcPct val="90000"/>
              </a:lnSpc>
            </a:pPr>
            <a:r>
              <a:rPr lang="en-US" altLang="ja-JP" sz="2600" dirty="0">
                <a:ea typeface="ＭＳ Ｐゴシック" panose="020B0600070205080204" pitchFamily="34" charset="-128"/>
              </a:rPr>
              <a:t>Clustering is a technique for finding </a:t>
            </a:r>
            <a:r>
              <a:rPr lang="en-US" altLang="ja-JP" sz="2600" dirty="0">
                <a:solidFill>
                  <a:srgbClr val="FF0000"/>
                </a:solidFill>
                <a:ea typeface="ＭＳ Ｐゴシック" panose="020B0600070205080204" pitchFamily="34" charset="-128"/>
              </a:rPr>
              <a:t>similarity groups</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in data, called </a:t>
            </a:r>
            <a:r>
              <a:rPr lang="en-US" altLang="ja-JP" sz="2600" b="1" dirty="0">
                <a:solidFill>
                  <a:srgbClr val="FF0000"/>
                </a:solidFill>
                <a:ea typeface="ＭＳ Ｐゴシック" panose="020B0600070205080204" pitchFamily="34" charset="-128"/>
              </a:rPr>
              <a:t>clusters</a:t>
            </a:r>
            <a:r>
              <a:rPr lang="en-US" altLang="ja-JP" sz="2600" dirty="0">
                <a:ea typeface="ＭＳ Ｐゴシック" panose="020B0600070205080204" pitchFamily="34" charset="-128"/>
              </a:rPr>
              <a:t>. I.e., </a:t>
            </a:r>
          </a:p>
          <a:p>
            <a:pPr marL="742950" lvl="1" indent="-285750"/>
            <a:r>
              <a:rPr lang="en-US" altLang="ja-JP" sz="2200" dirty="0">
                <a:ea typeface="ＭＳ Ｐゴシック" panose="020B0600070205080204" pitchFamily="34" charset="-128"/>
              </a:rPr>
              <a:t>it groups data instances that are similar to (near) each other in one cluster and data instances that are very different (far away) from each other into different clusters. </a:t>
            </a:r>
          </a:p>
          <a:p>
            <a:pPr>
              <a:lnSpc>
                <a:spcPct val="90000"/>
              </a:lnSpc>
            </a:pPr>
            <a:r>
              <a:rPr lang="en-US" altLang="ja-JP" sz="2600" dirty="0">
                <a:ea typeface="ＭＳ Ｐゴシック" panose="020B0600070205080204" pitchFamily="34" charset="-128"/>
              </a:rPr>
              <a:t>Clustering is often called an </a:t>
            </a:r>
            <a:r>
              <a:rPr lang="en-US" altLang="ja-JP" sz="2600" b="1" dirty="0">
                <a:solidFill>
                  <a:srgbClr val="3333CC"/>
                </a:solidFill>
                <a:ea typeface="ＭＳ Ｐゴシック" panose="020B0600070205080204" pitchFamily="34" charset="-128"/>
              </a:rPr>
              <a:t>unsupervised learning</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task,</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as no class values denoting an </a:t>
            </a:r>
            <a:r>
              <a:rPr lang="en-US" altLang="ja-JP" sz="2600" i="1" dirty="0">
                <a:ea typeface="ＭＳ Ｐゴシック" panose="020B0600070205080204" pitchFamily="34" charset="-128"/>
              </a:rPr>
              <a:t>a priori</a:t>
            </a:r>
            <a:r>
              <a:rPr lang="en-US" altLang="ja-JP" sz="2600" dirty="0">
                <a:ea typeface="ＭＳ Ｐゴシック" panose="020B0600070205080204" pitchFamily="34" charset="-128"/>
              </a:rPr>
              <a:t> grouping of the data instances are given, which is the case in supervised learning. </a:t>
            </a:r>
          </a:p>
          <a:p>
            <a:r>
              <a:rPr lang="en-US" altLang="en-US" sz="2400" b="1" dirty="0"/>
              <a:t>Clustering</a:t>
            </a:r>
            <a:r>
              <a:rPr lang="en-US" altLang="en-US" sz="2400" dirty="0"/>
              <a:t> is the </a:t>
            </a:r>
            <a:r>
              <a:rPr lang="en-US" altLang="en-US" sz="2400" dirty="0">
                <a:hlinkClick r:id="rId2" tooltip="Statistical classification"/>
              </a:rPr>
              <a:t>classification</a:t>
            </a:r>
            <a:r>
              <a:rPr lang="en-US" altLang="en-US" sz="2400" dirty="0"/>
              <a:t> of objects into different groups, or more precisely, the </a:t>
            </a:r>
            <a:r>
              <a:rPr lang="en-US" altLang="en-US" sz="2400" dirty="0">
                <a:hlinkClick r:id="rId3" tooltip="Partition of a set"/>
              </a:rPr>
              <a:t>partitioning</a:t>
            </a:r>
            <a:r>
              <a:rPr lang="en-US" altLang="en-US" sz="2400" dirty="0"/>
              <a:t> of a </a:t>
            </a:r>
            <a:r>
              <a:rPr lang="en-US" altLang="en-US" sz="2400" dirty="0">
                <a:hlinkClick r:id="rId4" tooltip="Data set"/>
              </a:rPr>
              <a:t>data set</a:t>
            </a:r>
            <a:r>
              <a:rPr lang="en-US" altLang="en-US" sz="2400" dirty="0"/>
              <a:t> into </a:t>
            </a:r>
            <a:r>
              <a:rPr lang="en-US" altLang="en-US" sz="2400" dirty="0">
                <a:hlinkClick r:id="rId5" tooltip="Subset"/>
              </a:rPr>
              <a:t>subsets</a:t>
            </a:r>
            <a:r>
              <a:rPr lang="en-US" altLang="en-US" sz="2400" dirty="0"/>
              <a:t> (clusters), so that the data in each subset (ideally) share some common trait - often according to some defined </a:t>
            </a:r>
            <a:r>
              <a:rPr lang="en-US" altLang="en-US" sz="2400" dirty="0">
                <a:hlinkClick r:id="rId6" tooltip="Metric (mathematics)"/>
              </a:rPr>
              <a:t>distance measure</a:t>
            </a:r>
            <a:r>
              <a:rPr lang="en-US" altLang="en-US" sz="2400" dirty="0"/>
              <a:t>. </a:t>
            </a:r>
          </a:p>
          <a:p>
            <a:pPr>
              <a:lnSpc>
                <a:spcPct val="90000"/>
              </a:lnSpc>
            </a:pPr>
            <a:endParaRPr lang="en-US" altLang="ja-JP" sz="2600" dirty="0">
              <a:ea typeface="ＭＳ Ｐゴシック" panose="020B0600070205080204" pitchFamily="34" charset="-128"/>
            </a:endParaRPr>
          </a:p>
        </p:txBody>
      </p:sp>
    </p:spTree>
    <p:extLst>
      <p:ext uri="{BB962C8B-B14F-4D97-AF65-F5344CB8AC3E}">
        <p14:creationId xmlns:p14="http://schemas.microsoft.com/office/powerpoint/2010/main" val="10429928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F951ED0B-639A-4AD6-961C-B1A8B35DAFBA}" type="slidenum">
              <a:rPr lang="en-US" altLang="en-US"/>
              <a:pPr/>
              <a:t>91</a:t>
            </a:fld>
            <a:endParaRPr lang="en-US" altLang="en-US"/>
          </a:p>
        </p:txBody>
      </p:sp>
      <p:sp>
        <p:nvSpPr>
          <p:cNvPr id="755714" name="Rectangle 2"/>
          <p:cNvSpPr>
            <a:spLocks noGrp="1" noChangeArrowheads="1"/>
          </p:cNvSpPr>
          <p:nvPr>
            <p:ph type="title"/>
          </p:nvPr>
        </p:nvSpPr>
        <p:spPr/>
        <p:txBody>
          <a:bodyPr/>
          <a:lstStyle/>
          <a:p>
            <a:r>
              <a:rPr lang="en-US" altLang="en-US"/>
              <a:t>An illustration</a:t>
            </a:r>
          </a:p>
        </p:txBody>
      </p:sp>
      <p:sp>
        <p:nvSpPr>
          <p:cNvPr id="755715" name="Rectangle 3"/>
          <p:cNvSpPr>
            <a:spLocks noGrp="1" noChangeArrowheads="1"/>
          </p:cNvSpPr>
          <p:nvPr>
            <p:ph type="body" sz="half" idx="1"/>
          </p:nvPr>
        </p:nvSpPr>
        <p:spPr>
          <a:xfrm>
            <a:off x="1981201" y="1196975"/>
            <a:ext cx="8291513" cy="4933950"/>
          </a:xfrm>
        </p:spPr>
        <p:txBody>
          <a:bodyPr/>
          <a:lstStyle/>
          <a:p>
            <a:r>
              <a:rPr lang="en-US" altLang="en-US" sz="2600"/>
              <a:t>The data set has three natural groups of data points, i.e., 3 natural clusters. </a:t>
            </a:r>
          </a:p>
        </p:txBody>
      </p:sp>
      <p:pic>
        <p:nvPicPr>
          <p:cNvPr id="75571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16275" y="2276476"/>
            <a:ext cx="4427538" cy="36925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03287668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490E692-4799-4020-9D55-1D00A69AC95A}" type="slidenum">
              <a:rPr lang="en-US" altLang="en-US"/>
              <a:pPr/>
              <a:t>92</a:t>
            </a:fld>
            <a:endParaRPr lang="en-US" altLang="en-US"/>
          </a:p>
        </p:txBody>
      </p:sp>
      <p:sp>
        <p:nvSpPr>
          <p:cNvPr id="757762" name="Rectangle 2"/>
          <p:cNvSpPr>
            <a:spLocks noGrp="1" noChangeArrowheads="1"/>
          </p:cNvSpPr>
          <p:nvPr>
            <p:ph type="title"/>
          </p:nvPr>
        </p:nvSpPr>
        <p:spPr/>
        <p:txBody>
          <a:bodyPr/>
          <a:lstStyle/>
          <a:p>
            <a:r>
              <a:rPr lang="en-US" altLang="en-US"/>
              <a:t>What is clustering for? </a:t>
            </a:r>
          </a:p>
        </p:txBody>
      </p:sp>
      <p:sp>
        <p:nvSpPr>
          <p:cNvPr id="757763" name="Rectangle 3"/>
          <p:cNvSpPr>
            <a:spLocks noGrp="1" noChangeArrowheads="1"/>
          </p:cNvSpPr>
          <p:nvPr>
            <p:ph type="body" idx="1"/>
          </p:nvPr>
        </p:nvSpPr>
        <p:spPr>
          <a:xfrm>
            <a:off x="1981200" y="1341439"/>
            <a:ext cx="8229600" cy="4789487"/>
          </a:xfrm>
        </p:spPr>
        <p:txBody>
          <a:bodyPr/>
          <a:lstStyle/>
          <a:p>
            <a:r>
              <a:rPr lang="en-US" altLang="en-US"/>
              <a:t>Let us see some real-life examples</a:t>
            </a:r>
          </a:p>
          <a:p>
            <a:r>
              <a:rPr lang="en-US" altLang="en-US">
                <a:solidFill>
                  <a:srgbClr val="3333CC"/>
                </a:solidFill>
              </a:rPr>
              <a:t>Example 1</a:t>
            </a:r>
            <a:r>
              <a:rPr lang="en-US" altLang="en-US"/>
              <a:t>: groups people of similar sizes together to make “small”, “medium” and “large” T-Shirts.</a:t>
            </a:r>
          </a:p>
          <a:p>
            <a:pPr lvl="1"/>
            <a:r>
              <a:rPr lang="en-US" altLang="en-US"/>
              <a:t>Tailor-made for each person: too expensive</a:t>
            </a:r>
          </a:p>
          <a:p>
            <a:pPr lvl="1"/>
            <a:r>
              <a:rPr lang="en-US" altLang="en-US"/>
              <a:t>One-size-fits-all: does not fit all. </a:t>
            </a:r>
          </a:p>
          <a:p>
            <a:r>
              <a:rPr lang="en-US" altLang="en-US">
                <a:solidFill>
                  <a:srgbClr val="3333CC"/>
                </a:solidFill>
              </a:rPr>
              <a:t>Example 2</a:t>
            </a:r>
            <a:r>
              <a:rPr lang="en-US" altLang="en-US"/>
              <a:t>: In marketing, segment customers according to their similarities</a:t>
            </a:r>
          </a:p>
          <a:p>
            <a:pPr lvl="1"/>
            <a:r>
              <a:rPr lang="en-US" altLang="en-US"/>
              <a:t>To do targeted marketing. </a:t>
            </a:r>
          </a:p>
        </p:txBody>
      </p:sp>
    </p:spTree>
    <p:extLst>
      <p:ext uri="{BB962C8B-B14F-4D97-AF65-F5344CB8AC3E}">
        <p14:creationId xmlns:p14="http://schemas.microsoft.com/office/powerpoint/2010/main" val="30313281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3D439883-DAA8-44AF-A6C9-8CBEB9F8AC66}" type="slidenum">
              <a:rPr lang="en-US" altLang="en-US"/>
              <a:pPr/>
              <a:t>93</a:t>
            </a:fld>
            <a:endParaRPr lang="en-US" altLang="en-US"/>
          </a:p>
        </p:txBody>
      </p:sp>
      <p:sp>
        <p:nvSpPr>
          <p:cNvPr id="758786" name="Rectangle 2"/>
          <p:cNvSpPr>
            <a:spLocks noGrp="1" noChangeArrowheads="1"/>
          </p:cNvSpPr>
          <p:nvPr>
            <p:ph type="title"/>
          </p:nvPr>
        </p:nvSpPr>
        <p:spPr/>
        <p:txBody>
          <a:bodyPr/>
          <a:lstStyle/>
          <a:p>
            <a:r>
              <a:rPr lang="en-US" altLang="en-US"/>
              <a:t>What is clustering for? (cont…)</a:t>
            </a:r>
          </a:p>
        </p:txBody>
      </p:sp>
      <p:sp>
        <p:nvSpPr>
          <p:cNvPr id="758787" name="Rectangle 3"/>
          <p:cNvSpPr>
            <a:spLocks noGrp="1" noChangeArrowheads="1"/>
          </p:cNvSpPr>
          <p:nvPr>
            <p:ph type="body" idx="1"/>
          </p:nvPr>
        </p:nvSpPr>
        <p:spPr>
          <a:xfrm>
            <a:off x="1981200" y="1196975"/>
            <a:ext cx="8229600" cy="5111750"/>
          </a:xfrm>
        </p:spPr>
        <p:txBody>
          <a:bodyPr/>
          <a:lstStyle/>
          <a:p>
            <a:pPr>
              <a:lnSpc>
                <a:spcPct val="90000"/>
              </a:lnSpc>
            </a:pPr>
            <a:r>
              <a:rPr lang="en-US" altLang="en-US">
                <a:solidFill>
                  <a:srgbClr val="3333CC"/>
                </a:solidFill>
              </a:rPr>
              <a:t>Example 3</a:t>
            </a:r>
            <a:r>
              <a:rPr lang="en-US" altLang="en-US"/>
              <a:t>: Given a collection of text documents, we want to organize them according to their content similarities,</a:t>
            </a:r>
          </a:p>
          <a:p>
            <a:pPr lvl="1">
              <a:lnSpc>
                <a:spcPct val="90000"/>
              </a:lnSpc>
            </a:pPr>
            <a:r>
              <a:rPr lang="en-US" altLang="en-US"/>
              <a:t>To produce a topic hierarchy</a:t>
            </a:r>
          </a:p>
          <a:p>
            <a:pPr>
              <a:lnSpc>
                <a:spcPct val="90000"/>
              </a:lnSpc>
            </a:pPr>
            <a:r>
              <a:rPr lang="en-US" altLang="en-US">
                <a:solidFill>
                  <a:srgbClr val="FF0000"/>
                </a:solidFill>
              </a:rPr>
              <a:t>In fact, clustering is one of the most utilized data mining techniques</a:t>
            </a:r>
            <a:r>
              <a:rPr lang="en-US" altLang="en-US"/>
              <a:t>. </a:t>
            </a:r>
          </a:p>
          <a:p>
            <a:pPr lvl="1">
              <a:lnSpc>
                <a:spcPct val="90000"/>
              </a:lnSpc>
            </a:pPr>
            <a:r>
              <a:rPr lang="en-US" altLang="ja-JP">
                <a:ea typeface="ＭＳ Ｐゴシック" panose="020B0600070205080204" pitchFamily="34" charset="-128"/>
              </a:rPr>
              <a:t>It has a long history, and used in almost every field, e.g., medicine</a:t>
            </a:r>
            <a:r>
              <a:rPr lang="en-US" altLang="zh-CN">
                <a:ea typeface="宋体" panose="02010600030101010101" pitchFamily="2" charset="-122"/>
              </a:rPr>
              <a:t>, psychology, botany, sociology, biology, </a:t>
            </a:r>
            <a:r>
              <a:rPr lang="en-US" altLang="ja-JP">
                <a:ea typeface="ＭＳ Ｐゴシック" panose="020B0600070205080204" pitchFamily="34" charset="-128"/>
              </a:rPr>
              <a:t>archeology</a:t>
            </a:r>
            <a:r>
              <a:rPr lang="en-US" altLang="zh-CN">
                <a:ea typeface="宋体" panose="02010600030101010101" pitchFamily="2" charset="-122"/>
              </a:rPr>
              <a:t>, marketing, insurance, libraries, etc.</a:t>
            </a:r>
            <a:r>
              <a:rPr lang="en-US" altLang="ja-JP">
                <a:ea typeface="ＭＳ Ｐゴシック" panose="020B0600070205080204" pitchFamily="34" charset="-128"/>
              </a:rPr>
              <a:t> </a:t>
            </a:r>
          </a:p>
          <a:p>
            <a:pPr lvl="1">
              <a:lnSpc>
                <a:spcPct val="90000"/>
              </a:lnSpc>
            </a:pPr>
            <a:r>
              <a:rPr lang="en-US" altLang="ja-JP">
                <a:ea typeface="ＭＳ Ｐゴシック" panose="020B0600070205080204" pitchFamily="34" charset="-128"/>
              </a:rPr>
              <a:t>In recent years, due to the rapid increase of online documents, text clustering becomes important. </a:t>
            </a:r>
            <a:endParaRPr lang="en-US" altLang="en-US"/>
          </a:p>
        </p:txBody>
      </p:sp>
    </p:spTree>
    <p:extLst>
      <p:ext uri="{BB962C8B-B14F-4D97-AF65-F5344CB8AC3E}">
        <p14:creationId xmlns:p14="http://schemas.microsoft.com/office/powerpoint/2010/main" val="1775330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5DBAD37A-0985-4BF3-8845-B7BEBBE8B624}" type="slidenum">
              <a:rPr lang="en-US" altLang="en-US"/>
              <a:pPr/>
              <a:t>94</a:t>
            </a:fld>
            <a:endParaRPr lang="en-US" altLang="en-US"/>
          </a:p>
        </p:txBody>
      </p:sp>
      <p:sp>
        <p:nvSpPr>
          <p:cNvPr id="759810" name="Rectangle 2"/>
          <p:cNvSpPr>
            <a:spLocks noGrp="1" noChangeArrowheads="1"/>
          </p:cNvSpPr>
          <p:nvPr>
            <p:ph type="title"/>
          </p:nvPr>
        </p:nvSpPr>
        <p:spPr/>
        <p:txBody>
          <a:bodyPr/>
          <a:lstStyle/>
          <a:p>
            <a:r>
              <a:rPr lang="en-US" altLang="en-US"/>
              <a:t>Aspects of clustering</a:t>
            </a:r>
          </a:p>
        </p:txBody>
      </p:sp>
      <p:sp>
        <p:nvSpPr>
          <p:cNvPr id="759811" name="Rectangle 3"/>
          <p:cNvSpPr>
            <a:spLocks noGrp="1" noChangeArrowheads="1"/>
          </p:cNvSpPr>
          <p:nvPr>
            <p:ph type="body" idx="1"/>
          </p:nvPr>
        </p:nvSpPr>
        <p:spPr>
          <a:xfrm>
            <a:off x="1981200" y="1160463"/>
            <a:ext cx="8229600" cy="5148262"/>
          </a:xfrm>
        </p:spPr>
        <p:txBody>
          <a:bodyPr/>
          <a:lstStyle/>
          <a:p>
            <a:pPr>
              <a:lnSpc>
                <a:spcPct val="90000"/>
              </a:lnSpc>
            </a:pPr>
            <a:r>
              <a:rPr lang="en-US" altLang="en-US">
                <a:solidFill>
                  <a:srgbClr val="FF0000"/>
                </a:solidFill>
              </a:rPr>
              <a:t>A clustering algorithm</a:t>
            </a:r>
          </a:p>
          <a:p>
            <a:pPr lvl="1">
              <a:lnSpc>
                <a:spcPct val="90000"/>
              </a:lnSpc>
            </a:pPr>
            <a:r>
              <a:rPr lang="en-US" altLang="en-US"/>
              <a:t>Partitional clustering</a:t>
            </a:r>
          </a:p>
          <a:p>
            <a:pPr lvl="1">
              <a:lnSpc>
                <a:spcPct val="90000"/>
              </a:lnSpc>
            </a:pPr>
            <a:r>
              <a:rPr lang="en-US" altLang="en-US"/>
              <a:t>Hierarchical clustering</a:t>
            </a:r>
          </a:p>
          <a:p>
            <a:pPr lvl="1">
              <a:lnSpc>
                <a:spcPct val="90000"/>
              </a:lnSpc>
            </a:pPr>
            <a:r>
              <a:rPr lang="en-US" altLang="en-US"/>
              <a:t>…</a:t>
            </a:r>
          </a:p>
          <a:p>
            <a:pPr>
              <a:lnSpc>
                <a:spcPct val="90000"/>
              </a:lnSpc>
            </a:pPr>
            <a:r>
              <a:rPr lang="en-US" altLang="en-US">
                <a:solidFill>
                  <a:srgbClr val="FF0000"/>
                </a:solidFill>
              </a:rPr>
              <a:t>A distance (similarity, or dissimilarity) function</a:t>
            </a:r>
          </a:p>
          <a:p>
            <a:pPr>
              <a:lnSpc>
                <a:spcPct val="90000"/>
              </a:lnSpc>
            </a:pPr>
            <a:r>
              <a:rPr lang="en-US" altLang="en-US">
                <a:solidFill>
                  <a:srgbClr val="FF0000"/>
                </a:solidFill>
              </a:rPr>
              <a:t>Clustering quality</a:t>
            </a:r>
          </a:p>
          <a:p>
            <a:pPr lvl="1">
              <a:lnSpc>
                <a:spcPct val="90000"/>
              </a:lnSpc>
            </a:pPr>
            <a:r>
              <a:rPr lang="en-US" altLang="en-US">
                <a:latin typeface="Times New Roman" panose="02020603050405020304" pitchFamily="18" charset="0"/>
              </a:rPr>
              <a:t>Inter-clusters distance </a:t>
            </a:r>
            <a:r>
              <a:rPr lang="en-US" altLang="en-US">
                <a:latin typeface="Times New Roman" panose="02020603050405020304" pitchFamily="18" charset="0"/>
                <a:sym typeface="Symbol" panose="05050102010706020507" pitchFamily="18" charset="2"/>
              </a:rPr>
              <a:t> maximized</a:t>
            </a:r>
          </a:p>
          <a:p>
            <a:pPr lvl="1">
              <a:lnSpc>
                <a:spcPct val="90000"/>
              </a:lnSpc>
            </a:pPr>
            <a:r>
              <a:rPr lang="en-US" altLang="en-US">
                <a:latin typeface="Times New Roman" panose="02020603050405020304" pitchFamily="18" charset="0"/>
              </a:rPr>
              <a:t>Intra-clusters distance </a:t>
            </a:r>
            <a:r>
              <a:rPr lang="en-US" altLang="en-US">
                <a:latin typeface="Times New Roman" panose="02020603050405020304" pitchFamily="18" charset="0"/>
                <a:sym typeface="Symbol" panose="05050102010706020507" pitchFamily="18" charset="2"/>
              </a:rPr>
              <a:t> minimized</a:t>
            </a:r>
          </a:p>
          <a:p>
            <a:pPr>
              <a:lnSpc>
                <a:spcPct val="90000"/>
              </a:lnSpc>
            </a:pPr>
            <a:r>
              <a:rPr lang="en-US" altLang="en-US"/>
              <a:t>The </a:t>
            </a:r>
            <a:r>
              <a:rPr lang="en-US" altLang="en-US">
                <a:solidFill>
                  <a:srgbClr val="FF0000"/>
                </a:solidFill>
              </a:rPr>
              <a:t>quality</a:t>
            </a:r>
            <a:r>
              <a:rPr lang="en-US" altLang="en-US"/>
              <a:t> of a clustering result depends on the algorithm, the distance function, and the application.</a:t>
            </a:r>
          </a:p>
          <a:p>
            <a:pPr>
              <a:lnSpc>
                <a:spcPct val="90000"/>
              </a:lnSpc>
            </a:pPr>
            <a:endParaRPr lang="en-US" altLang="en-US"/>
          </a:p>
        </p:txBody>
      </p:sp>
    </p:spTree>
    <p:extLst>
      <p:ext uri="{BB962C8B-B14F-4D97-AF65-F5344CB8AC3E}">
        <p14:creationId xmlns:p14="http://schemas.microsoft.com/office/powerpoint/2010/main" val="21487869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39776864-FF97-4401-9397-EFF2A670BDB0}" type="slidenum">
              <a:rPr lang="en-US" altLang="en-US"/>
              <a:pPr/>
              <a:t>95</a:t>
            </a:fld>
            <a:endParaRPr lang="en-US" altLang="en-US"/>
          </a:p>
        </p:txBody>
      </p:sp>
      <p:sp>
        <p:nvSpPr>
          <p:cNvPr id="772098" name="Rectangle 2"/>
          <p:cNvSpPr>
            <a:spLocks noGrp="1" noChangeArrowheads="1"/>
          </p:cNvSpPr>
          <p:nvPr>
            <p:ph type="title"/>
          </p:nvPr>
        </p:nvSpPr>
        <p:spPr/>
        <p:txBody>
          <a:bodyPr/>
          <a:lstStyle/>
          <a:p>
            <a:r>
              <a:rPr lang="en-US" altLang="en-US"/>
              <a:t>K-means clustering</a:t>
            </a:r>
          </a:p>
        </p:txBody>
      </p:sp>
      <p:sp>
        <p:nvSpPr>
          <p:cNvPr id="772099" name="Rectangle 3"/>
          <p:cNvSpPr>
            <a:spLocks noGrp="1" noChangeArrowheads="1"/>
          </p:cNvSpPr>
          <p:nvPr>
            <p:ph type="body" idx="1"/>
          </p:nvPr>
        </p:nvSpPr>
        <p:spPr>
          <a:xfrm>
            <a:off x="838199" y="1196975"/>
            <a:ext cx="10284725" cy="4933950"/>
          </a:xfrm>
        </p:spPr>
        <p:txBody>
          <a:bodyPr/>
          <a:lstStyle/>
          <a:p>
            <a:r>
              <a:rPr lang="en-US" altLang="en-US" dirty="0"/>
              <a:t>K-means is a </a:t>
            </a:r>
            <a:r>
              <a:rPr lang="en-US" altLang="en-US" dirty="0" err="1">
                <a:solidFill>
                  <a:srgbClr val="7030A0"/>
                </a:solidFill>
              </a:rPr>
              <a:t>partitional</a:t>
            </a:r>
            <a:r>
              <a:rPr lang="en-US" altLang="en-US" dirty="0">
                <a:solidFill>
                  <a:srgbClr val="7030A0"/>
                </a:solidFill>
              </a:rPr>
              <a:t> clustering </a:t>
            </a:r>
            <a:r>
              <a:rPr lang="en-US" altLang="en-US" dirty="0"/>
              <a:t>algorithm</a:t>
            </a:r>
          </a:p>
          <a:p>
            <a:r>
              <a:rPr lang="en-US" altLang="en-US" dirty="0" err="1"/>
              <a:t>Partitional</a:t>
            </a:r>
            <a:r>
              <a:rPr lang="en-US" altLang="en-US" dirty="0"/>
              <a:t> algorithms determine all clusters at once.</a:t>
            </a:r>
          </a:p>
          <a:p>
            <a:r>
              <a:rPr lang="en-US" altLang="ja-JP" dirty="0">
                <a:ea typeface="ＭＳ Ｐゴシック" panose="020B0600070205080204" pitchFamily="34" charset="-128"/>
              </a:rPr>
              <a:t>Let the set of data points (or instances) </a:t>
            </a:r>
            <a:r>
              <a:rPr lang="en-US" altLang="ja-JP" i="1" dirty="0">
                <a:ea typeface="ＭＳ Ｐゴシック" panose="020B0600070205080204" pitchFamily="34" charset="-128"/>
              </a:rPr>
              <a:t>D</a:t>
            </a:r>
            <a:r>
              <a:rPr lang="en-US" altLang="ja-JP" dirty="0">
                <a:ea typeface="ＭＳ Ｐゴシック" panose="020B0600070205080204" pitchFamily="34" charset="-128"/>
              </a:rPr>
              <a:t> be </a:t>
            </a:r>
          </a:p>
          <a:p>
            <a:pPr>
              <a:buFont typeface="Wingdings" panose="05000000000000000000" pitchFamily="2" charset="2"/>
              <a:buNone/>
            </a:pPr>
            <a:r>
              <a:rPr lang="en-US" altLang="ja-JP" dirty="0">
                <a:ea typeface="ＭＳ Ｐゴシック" panose="020B0600070205080204" pitchFamily="34" charset="-128"/>
              </a:rPr>
              <a:t>		{</a:t>
            </a:r>
            <a:r>
              <a:rPr lang="en-US" altLang="ja-JP" b="1" dirty="0">
                <a:ea typeface="ＭＳ Ｐゴシック" panose="020B0600070205080204" pitchFamily="34" charset="-128"/>
              </a:rPr>
              <a:t>x</a:t>
            </a:r>
            <a:r>
              <a:rPr lang="en-US" altLang="ja-JP" baseline="-25000" dirty="0">
                <a:ea typeface="ＭＳ Ｐゴシック" panose="020B0600070205080204" pitchFamily="34" charset="-128"/>
              </a:rPr>
              <a:t>1</a:t>
            </a:r>
            <a:r>
              <a:rPr lang="en-US" altLang="ja-JP" dirty="0">
                <a:ea typeface="ＭＳ Ｐゴシック" panose="020B0600070205080204" pitchFamily="34" charset="-128"/>
              </a:rPr>
              <a:t>, </a:t>
            </a:r>
            <a:r>
              <a:rPr lang="en-US" altLang="ja-JP" b="1" dirty="0">
                <a:ea typeface="ＭＳ Ｐゴシック" panose="020B0600070205080204" pitchFamily="34" charset="-128"/>
              </a:rPr>
              <a:t>x</a:t>
            </a:r>
            <a:r>
              <a:rPr lang="en-US" altLang="ja-JP" baseline="-25000" dirty="0">
                <a:ea typeface="ＭＳ Ｐゴシック" panose="020B0600070205080204" pitchFamily="34" charset="-128"/>
              </a:rPr>
              <a:t>2</a:t>
            </a:r>
            <a:r>
              <a:rPr lang="en-US" altLang="ja-JP" dirty="0">
                <a:ea typeface="ＭＳ Ｐゴシック" panose="020B0600070205080204" pitchFamily="34" charset="-128"/>
              </a:rPr>
              <a:t>, …, </a:t>
            </a:r>
            <a:r>
              <a:rPr lang="en-US" altLang="ja-JP" b="1" dirty="0" err="1">
                <a:ea typeface="ＭＳ Ｐゴシック" panose="020B0600070205080204" pitchFamily="34" charset="-128"/>
              </a:rPr>
              <a:t>x</a:t>
            </a:r>
            <a:r>
              <a:rPr lang="en-US" altLang="ja-JP" baseline="-25000" dirty="0" err="1">
                <a:ea typeface="ＭＳ Ｐゴシック" panose="020B0600070205080204" pitchFamily="34" charset="-128"/>
              </a:rPr>
              <a:t>n</a:t>
            </a:r>
            <a:r>
              <a:rPr lang="en-US" altLang="ja-JP" dirty="0">
                <a:ea typeface="ＭＳ Ｐゴシック" panose="020B0600070205080204" pitchFamily="34" charset="-128"/>
              </a:rPr>
              <a:t>}, </a:t>
            </a:r>
          </a:p>
          <a:p>
            <a:pPr lvl="1">
              <a:buFont typeface="Wingdings" panose="05000000000000000000" pitchFamily="2" charset="2"/>
              <a:buNone/>
            </a:pPr>
            <a:r>
              <a:rPr lang="en-US" altLang="ja-JP" dirty="0">
                <a:ea typeface="ＭＳ Ｐゴシック" panose="020B0600070205080204" pitchFamily="34" charset="-128"/>
              </a:rPr>
              <a:t>	where </a:t>
            </a:r>
            <a:r>
              <a:rPr lang="en-US" altLang="ja-JP" b="1" dirty="0">
                <a:ea typeface="ＭＳ Ｐゴシック" panose="020B0600070205080204" pitchFamily="34" charset="-128"/>
              </a:rPr>
              <a:t>x</a:t>
            </a:r>
            <a:r>
              <a:rPr lang="en-US" altLang="ja-JP" i="1" baseline="-25000" dirty="0">
                <a:ea typeface="ＭＳ Ｐゴシック" panose="020B0600070205080204" pitchFamily="34" charset="-128"/>
              </a:rPr>
              <a:t>i</a:t>
            </a:r>
            <a:r>
              <a:rPr lang="en-US" altLang="ja-JP" dirty="0">
                <a:ea typeface="ＭＳ Ｐゴシック" panose="020B0600070205080204" pitchFamily="34" charset="-128"/>
              </a:rPr>
              <a:t> = (</a:t>
            </a:r>
            <a:r>
              <a:rPr lang="en-US" altLang="ja-JP" i="1" dirty="0">
                <a:ea typeface="ＭＳ Ｐゴシック" panose="020B0600070205080204" pitchFamily="34" charset="-128"/>
              </a:rPr>
              <a:t>x</a:t>
            </a:r>
            <a:r>
              <a:rPr lang="en-US" altLang="ja-JP" i="1" baseline="-25000" dirty="0">
                <a:ea typeface="ＭＳ Ｐゴシック" panose="020B0600070205080204" pitchFamily="34" charset="-128"/>
              </a:rPr>
              <a:t>i</a:t>
            </a:r>
            <a:r>
              <a:rPr lang="en-US" altLang="ja-JP" baseline="-25000" dirty="0">
                <a:ea typeface="ＭＳ Ｐゴシック" panose="020B0600070205080204" pitchFamily="34" charset="-128"/>
              </a:rPr>
              <a:t>1</a:t>
            </a:r>
            <a:r>
              <a:rPr lang="en-US" altLang="ja-JP" dirty="0">
                <a:ea typeface="ＭＳ Ｐゴシック" panose="020B0600070205080204" pitchFamily="34" charset="-128"/>
              </a:rPr>
              <a:t>, </a:t>
            </a:r>
            <a:r>
              <a:rPr lang="en-US" altLang="ja-JP" i="1" dirty="0">
                <a:ea typeface="ＭＳ Ｐゴシック" panose="020B0600070205080204" pitchFamily="34" charset="-128"/>
              </a:rPr>
              <a:t>x</a:t>
            </a:r>
            <a:r>
              <a:rPr lang="en-US" altLang="ja-JP" i="1" baseline="-25000" dirty="0">
                <a:ea typeface="ＭＳ Ｐゴシック" panose="020B0600070205080204" pitchFamily="34" charset="-128"/>
              </a:rPr>
              <a:t>i</a:t>
            </a:r>
            <a:r>
              <a:rPr lang="en-US" altLang="ja-JP" baseline="-25000" dirty="0">
                <a:ea typeface="ＭＳ Ｐゴシック" panose="020B0600070205080204" pitchFamily="34" charset="-128"/>
              </a:rPr>
              <a:t>2</a:t>
            </a:r>
            <a:r>
              <a:rPr lang="en-US" altLang="ja-JP" dirty="0">
                <a:ea typeface="ＭＳ Ｐゴシック" panose="020B0600070205080204" pitchFamily="34" charset="-128"/>
              </a:rPr>
              <a:t>, …, </a:t>
            </a:r>
            <a:r>
              <a:rPr lang="en-US" altLang="ja-JP" i="1" dirty="0" err="1">
                <a:ea typeface="ＭＳ Ｐゴシック" panose="020B0600070205080204" pitchFamily="34" charset="-128"/>
              </a:rPr>
              <a:t>x</a:t>
            </a:r>
            <a:r>
              <a:rPr lang="en-US" altLang="ja-JP" i="1" baseline="-25000" dirty="0" err="1">
                <a:ea typeface="ＭＳ Ｐゴシック" panose="020B0600070205080204" pitchFamily="34" charset="-128"/>
              </a:rPr>
              <a:t>ir</a:t>
            </a:r>
            <a:r>
              <a:rPr lang="en-US" altLang="ja-JP" dirty="0">
                <a:ea typeface="ＭＳ Ｐゴシック" panose="020B0600070205080204" pitchFamily="34" charset="-128"/>
              </a:rPr>
              <a:t>) is a </a:t>
            </a:r>
            <a:r>
              <a:rPr lang="en-US" altLang="ja-JP" dirty="0">
                <a:solidFill>
                  <a:srgbClr val="3333CC"/>
                </a:solidFill>
                <a:ea typeface="ＭＳ Ｐゴシック" panose="020B0600070205080204" pitchFamily="34" charset="-128"/>
              </a:rPr>
              <a:t>vector</a:t>
            </a:r>
            <a:r>
              <a:rPr lang="en-US" altLang="ja-JP" dirty="0">
                <a:ea typeface="ＭＳ Ｐゴシック" panose="020B0600070205080204" pitchFamily="34" charset="-128"/>
              </a:rPr>
              <a:t> in a real-valued space </a:t>
            </a:r>
            <a:r>
              <a:rPr lang="en-US" altLang="ja-JP" i="1" dirty="0">
                <a:ea typeface="ＭＳ Ｐゴシック" panose="020B0600070205080204" pitchFamily="34" charset="-128"/>
              </a:rPr>
              <a:t>X</a:t>
            </a:r>
            <a:r>
              <a:rPr lang="en-US" altLang="ja-JP" dirty="0">
                <a:ea typeface="ＭＳ Ｐゴシック" panose="020B0600070205080204" pitchFamily="34" charset="-128"/>
              </a:rPr>
              <a:t> </a:t>
            </a:r>
            <a:r>
              <a:rPr lang="en-US" altLang="ja-JP" dirty="0">
                <a:ea typeface="ＭＳ Ｐゴシック" panose="020B0600070205080204" pitchFamily="34" charset="-128"/>
                <a:sym typeface="Symbol" panose="05050102010706020507" pitchFamily="18" charset="2"/>
              </a:rPr>
              <a:t></a:t>
            </a:r>
            <a:r>
              <a:rPr lang="en-US" altLang="ja-JP" dirty="0">
                <a:ea typeface="ＭＳ Ｐゴシック" panose="020B0600070205080204" pitchFamily="34" charset="-128"/>
              </a:rPr>
              <a:t> </a:t>
            </a:r>
            <a:r>
              <a:rPr lang="en-US" altLang="ja-JP" i="1" dirty="0">
                <a:ea typeface="ＭＳ Ｐゴシック" panose="020B0600070205080204" pitchFamily="34" charset="-128"/>
              </a:rPr>
              <a:t>R</a:t>
            </a:r>
            <a:r>
              <a:rPr lang="en-US" altLang="ja-JP" i="1" baseline="30000" dirty="0">
                <a:ea typeface="ＭＳ Ｐゴシック" panose="020B0600070205080204" pitchFamily="34" charset="-128"/>
              </a:rPr>
              <a:t>r</a:t>
            </a:r>
            <a:r>
              <a:rPr lang="en-US" altLang="ja-JP" dirty="0">
                <a:ea typeface="ＭＳ Ｐゴシック" panose="020B0600070205080204" pitchFamily="34" charset="-128"/>
              </a:rPr>
              <a:t>, and </a:t>
            </a:r>
            <a:r>
              <a:rPr lang="en-US" altLang="ja-JP" i="1" dirty="0">
                <a:ea typeface="ＭＳ Ｐゴシック" panose="020B0600070205080204" pitchFamily="34" charset="-128"/>
              </a:rPr>
              <a:t>r</a:t>
            </a:r>
            <a:r>
              <a:rPr lang="en-US" altLang="ja-JP" dirty="0">
                <a:ea typeface="ＭＳ Ｐゴシック" panose="020B0600070205080204" pitchFamily="34" charset="-128"/>
              </a:rPr>
              <a:t> is the number of attributes (dimensions) in the data. </a:t>
            </a:r>
          </a:p>
          <a:p>
            <a:r>
              <a:rPr lang="en-US" altLang="ja-JP" dirty="0">
                <a:ea typeface="ＭＳ Ｐゴシック" panose="020B0600070205080204" pitchFamily="34" charset="-128"/>
              </a:rPr>
              <a:t>The </a:t>
            </a:r>
            <a:r>
              <a:rPr lang="en-US" altLang="ja-JP" i="1" dirty="0">
                <a:ea typeface="ＭＳ Ｐゴシック" panose="020B0600070205080204" pitchFamily="34" charset="-128"/>
              </a:rPr>
              <a:t>k</a:t>
            </a:r>
            <a:r>
              <a:rPr lang="en-US" altLang="ja-JP" dirty="0">
                <a:ea typeface="ＭＳ Ｐゴシック" panose="020B0600070205080204" pitchFamily="34" charset="-128"/>
              </a:rPr>
              <a:t>-means algorithm partitions the given data into </a:t>
            </a:r>
            <a:r>
              <a:rPr lang="en-US" altLang="ja-JP" i="1" dirty="0">
                <a:ea typeface="ＭＳ Ｐゴシック" panose="020B0600070205080204" pitchFamily="34" charset="-128"/>
              </a:rPr>
              <a:t>k</a:t>
            </a:r>
            <a:r>
              <a:rPr lang="en-US" altLang="ja-JP" dirty="0">
                <a:ea typeface="ＭＳ Ｐゴシック" panose="020B0600070205080204" pitchFamily="34" charset="-128"/>
              </a:rPr>
              <a:t> clusters. </a:t>
            </a:r>
          </a:p>
          <a:p>
            <a:pPr lvl="1"/>
            <a:r>
              <a:rPr lang="en-US" altLang="ja-JP" dirty="0">
                <a:ea typeface="ＭＳ Ｐゴシック" panose="020B0600070205080204" pitchFamily="34" charset="-128"/>
              </a:rPr>
              <a:t>Each cluster has a cluster </a:t>
            </a:r>
            <a:r>
              <a:rPr lang="en-US" altLang="ja-JP" b="1" dirty="0">
                <a:ea typeface="ＭＳ Ｐゴシック" panose="020B0600070205080204" pitchFamily="34" charset="-128"/>
              </a:rPr>
              <a:t>center</a:t>
            </a:r>
            <a:r>
              <a:rPr lang="en-US" altLang="ja-JP" dirty="0">
                <a:ea typeface="ＭＳ Ｐゴシック" panose="020B0600070205080204" pitchFamily="34" charset="-128"/>
              </a:rPr>
              <a:t>, called </a:t>
            </a:r>
            <a:r>
              <a:rPr lang="en-US" altLang="ja-JP" b="1" dirty="0">
                <a:solidFill>
                  <a:srgbClr val="FF0000"/>
                </a:solidFill>
                <a:ea typeface="ＭＳ Ｐゴシック" panose="020B0600070205080204" pitchFamily="34" charset="-128"/>
              </a:rPr>
              <a:t>centroid</a:t>
            </a:r>
            <a:r>
              <a:rPr lang="en-US" altLang="ja-JP" dirty="0">
                <a:ea typeface="ＭＳ Ｐゴシック" panose="020B0600070205080204" pitchFamily="34" charset="-128"/>
              </a:rPr>
              <a:t>.</a:t>
            </a:r>
          </a:p>
          <a:p>
            <a:pPr lvl="1"/>
            <a:r>
              <a:rPr lang="en-US" altLang="ja-JP" i="1" dirty="0">
                <a:ea typeface="ＭＳ Ｐゴシック" panose="020B0600070205080204" pitchFamily="34" charset="-128"/>
              </a:rPr>
              <a:t>k</a:t>
            </a:r>
            <a:r>
              <a:rPr lang="en-US" altLang="ja-JP" dirty="0">
                <a:ea typeface="ＭＳ Ｐゴシック" panose="020B0600070205080204" pitchFamily="34" charset="-128"/>
              </a:rPr>
              <a:t> is specified by the user </a:t>
            </a:r>
            <a:endParaRPr lang="en-US" altLang="en-US" dirty="0"/>
          </a:p>
        </p:txBody>
      </p:sp>
    </p:spTree>
    <p:extLst>
      <p:ext uri="{BB962C8B-B14F-4D97-AF65-F5344CB8AC3E}">
        <p14:creationId xmlns:p14="http://schemas.microsoft.com/office/powerpoint/2010/main" val="5471692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1676400" y="3438525"/>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endParaRPr lang="en-US" altLang="en-US" sz="2400"/>
          </a:p>
        </p:txBody>
      </p:sp>
      <p:sp>
        <p:nvSpPr>
          <p:cNvPr id="13315" name="Rectangle 9"/>
          <p:cNvSpPr>
            <a:spLocks noGrp="1" noChangeArrowheads="1"/>
          </p:cNvSpPr>
          <p:nvPr>
            <p:ph type="title"/>
          </p:nvPr>
        </p:nvSpPr>
        <p:spPr/>
        <p:txBody>
          <a:bodyPr/>
          <a:lstStyle/>
          <a:p>
            <a:r>
              <a:rPr lang="en-US" altLang="en-US" dirty="0"/>
              <a:t>K-means algorithm</a:t>
            </a:r>
          </a:p>
        </p:txBody>
      </p:sp>
      <p:sp>
        <p:nvSpPr>
          <p:cNvPr id="13316" name="Rectangle 10"/>
          <p:cNvSpPr>
            <a:spLocks noGrp="1" noChangeArrowheads="1"/>
          </p:cNvSpPr>
          <p:nvPr>
            <p:ph type="body" idx="1"/>
          </p:nvPr>
        </p:nvSpPr>
        <p:spPr/>
        <p:txBody>
          <a:bodyPr/>
          <a:lstStyle/>
          <a:p>
            <a:pPr eaLnBrk="1" hangingPunct="1">
              <a:lnSpc>
                <a:spcPct val="80000"/>
              </a:lnSpc>
            </a:pPr>
            <a:r>
              <a:rPr lang="en-US" altLang="en-US" sz="2600" b="1" u="sng" dirty="0"/>
              <a:t>Step 1:</a:t>
            </a:r>
            <a:r>
              <a:rPr lang="en-US" altLang="en-US" sz="2600" dirty="0"/>
              <a:t> Begin with a decision on the value of k =number of clusters .</a:t>
            </a:r>
          </a:p>
          <a:p>
            <a:pPr eaLnBrk="1" hangingPunct="1">
              <a:lnSpc>
                <a:spcPct val="80000"/>
              </a:lnSpc>
            </a:pPr>
            <a:r>
              <a:rPr lang="en-US" altLang="en-US" sz="2600" b="1" u="sng" dirty="0"/>
              <a:t>Step 2</a:t>
            </a:r>
            <a:r>
              <a:rPr lang="en-US" altLang="en-US" sz="2600" dirty="0"/>
              <a:t>: Put any initial partition that classifies the data into k  clusters. You may  assign the training samples randomly, or systematically as the following: </a:t>
            </a:r>
          </a:p>
          <a:p>
            <a:pPr eaLnBrk="1" hangingPunct="1">
              <a:lnSpc>
                <a:spcPct val="80000"/>
              </a:lnSpc>
              <a:buFont typeface="Wingdings" panose="05000000000000000000" pitchFamily="2" charset="2"/>
              <a:buNone/>
            </a:pPr>
            <a:r>
              <a:rPr lang="en-US" altLang="en-US" sz="2600" dirty="0"/>
              <a:t>       1.Take the first k training sample as single-	element clusters      </a:t>
            </a:r>
          </a:p>
          <a:p>
            <a:pPr eaLnBrk="1" hangingPunct="1">
              <a:lnSpc>
                <a:spcPct val="80000"/>
              </a:lnSpc>
              <a:buFont typeface="Wingdings" panose="05000000000000000000" pitchFamily="2" charset="2"/>
              <a:buNone/>
            </a:pPr>
            <a:r>
              <a:rPr lang="en-US" altLang="en-US" sz="2600" dirty="0"/>
              <a:t>       2. Assign each of the remaining (N-k) training sample to 	the cluster with the nearest centroid. After each  assignment, </a:t>
            </a:r>
            <a:r>
              <a:rPr lang="en-US" altLang="en-US" sz="2600" dirty="0" err="1"/>
              <a:t>recompute</a:t>
            </a:r>
            <a:r>
              <a:rPr lang="en-US" altLang="en-US" sz="2600" dirty="0"/>
              <a:t> the centroid of the gaining  cluster. </a:t>
            </a:r>
          </a:p>
          <a:p>
            <a:pPr eaLnBrk="1" hangingPunct="1">
              <a:lnSpc>
                <a:spcPct val="80000"/>
              </a:lnSpc>
              <a:buFont typeface="Wingdings" panose="05000000000000000000" pitchFamily="2" charset="2"/>
              <a:buNone/>
            </a:pPr>
            <a:endParaRPr lang="en-US" altLang="en-US" sz="2600" dirty="0"/>
          </a:p>
        </p:txBody>
      </p:sp>
    </p:spTree>
    <p:extLst>
      <p:ext uri="{BB962C8B-B14F-4D97-AF65-F5344CB8AC3E}">
        <p14:creationId xmlns:p14="http://schemas.microsoft.com/office/powerpoint/2010/main" val="8806141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t>K-means algorithm</a:t>
            </a:r>
          </a:p>
        </p:txBody>
      </p:sp>
      <p:sp>
        <p:nvSpPr>
          <p:cNvPr id="14339" name="Rectangle 3"/>
          <p:cNvSpPr>
            <a:spLocks noGrp="1" noChangeArrowheads="1"/>
          </p:cNvSpPr>
          <p:nvPr>
            <p:ph type="body" idx="1"/>
          </p:nvPr>
        </p:nvSpPr>
        <p:spPr>
          <a:xfrm>
            <a:off x="838200" y="1690688"/>
            <a:ext cx="9829800" cy="4440238"/>
          </a:xfrm>
        </p:spPr>
        <p:txBody>
          <a:bodyPr>
            <a:normAutofit/>
          </a:bodyPr>
          <a:lstStyle/>
          <a:p>
            <a:pPr eaLnBrk="1" hangingPunct="1"/>
            <a:r>
              <a:rPr lang="en-US" altLang="en-US" sz="2600" b="1" u="sng" dirty="0"/>
              <a:t>Step 3:</a:t>
            </a:r>
            <a:r>
              <a:rPr lang="en-US" altLang="en-US" sz="2600" dirty="0"/>
              <a:t> Take each sample in sequence and compute its </a:t>
            </a:r>
            <a:r>
              <a:rPr lang="en-US" altLang="en-US" sz="2600" dirty="0">
                <a:hlinkClick r:id="rId2"/>
              </a:rPr>
              <a:t>distance</a:t>
            </a:r>
            <a:r>
              <a:rPr lang="en-US" altLang="en-US" sz="2600" dirty="0"/>
              <a:t> from the centroid of each of the clusters. If a sample is not currently in the cluster with the closest centroid, switch this sample to that cluster and update the centroid of the cluster gaining the new sample and the cluster losing the sample. </a:t>
            </a:r>
          </a:p>
          <a:p>
            <a:pPr eaLnBrk="1" hangingPunct="1"/>
            <a:r>
              <a:rPr lang="en-US" altLang="en-US" sz="2600" b="1" u="sng" dirty="0"/>
              <a:t>Step 4 .</a:t>
            </a:r>
            <a:r>
              <a:rPr lang="en-US" altLang="en-US" sz="2600" dirty="0"/>
              <a:t> Repeat step 3 until convergence is achieved, that is until a pass through the training sample causes no new assignments. </a:t>
            </a:r>
          </a:p>
          <a:p>
            <a:pPr eaLnBrk="1" hangingPunct="1"/>
            <a:endParaRPr lang="en-US" altLang="en-US" sz="2600" dirty="0"/>
          </a:p>
          <a:p>
            <a:pPr eaLnBrk="1" hangingPunct="1">
              <a:buFont typeface="Wingdings" panose="05000000000000000000" pitchFamily="2" charset="2"/>
              <a:buNone/>
            </a:pPr>
            <a:endParaRPr lang="en-US" altLang="en-US" sz="2600" dirty="0"/>
          </a:p>
        </p:txBody>
      </p:sp>
    </p:spTree>
    <p:extLst>
      <p:ext uri="{BB962C8B-B14F-4D97-AF65-F5344CB8AC3E}">
        <p14:creationId xmlns:p14="http://schemas.microsoft.com/office/powerpoint/2010/main" val="4152820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5" descr="K means clustering algorith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9910" y="464024"/>
            <a:ext cx="8052179" cy="5554639"/>
          </a:xfrm>
          <a:noFill/>
        </p:spPr>
      </p:pic>
    </p:spTree>
    <p:extLst>
      <p:ext uri="{BB962C8B-B14F-4D97-AF65-F5344CB8AC3E}">
        <p14:creationId xmlns:p14="http://schemas.microsoft.com/office/powerpoint/2010/main" val="36107795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38200" y="122238"/>
            <a:ext cx="9829800" cy="1477962"/>
          </a:xfrm>
        </p:spPr>
        <p:txBody>
          <a:bodyPr>
            <a:normAutofit fontScale="90000"/>
          </a:bodyPr>
          <a:lstStyle/>
          <a:p>
            <a:pPr eaLnBrk="1" hangingPunct="1"/>
            <a:br>
              <a:rPr lang="en-US" altLang="en-US" sz="3500" u="sng" dirty="0"/>
            </a:br>
            <a:r>
              <a:rPr lang="en-US" altLang="en-US" sz="3500" u="sng" dirty="0"/>
              <a:t>A Simple example showing the implementation of k-means algorithm </a:t>
            </a:r>
            <a:br>
              <a:rPr lang="en-US" altLang="en-US" sz="3500" dirty="0"/>
            </a:br>
            <a:r>
              <a:rPr lang="en-US" altLang="en-US" sz="3500" dirty="0"/>
              <a:t>(using K=2)</a:t>
            </a:r>
          </a:p>
        </p:txBody>
      </p:sp>
      <p:sp>
        <p:nvSpPr>
          <p:cNvPr id="15363" name="Rectangle 4"/>
          <p:cNvSpPr>
            <a:spLocks noGrp="1" noChangeArrowheads="1"/>
          </p:cNvSpPr>
          <p:nvPr>
            <p:ph idx="1"/>
          </p:nvPr>
        </p:nvSpPr>
        <p:spPr/>
        <p:txBody>
          <a:bodyPr/>
          <a:lstStyle/>
          <a:p>
            <a:pPr eaLnBrk="1" hangingPunct="1"/>
            <a:endParaRPr lang="en-US" altLang="en-US"/>
          </a:p>
        </p:txBody>
      </p:sp>
      <p:sp>
        <p:nvSpPr>
          <p:cNvPr id="15364"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SG" altLang="en-US"/>
          </a:p>
        </p:txBody>
      </p:sp>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481" y="1752600"/>
            <a:ext cx="903481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876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TotalTime>
  <Words>8060</Words>
  <Application>Microsoft Office PowerPoint</Application>
  <PresentationFormat>Widescreen</PresentationFormat>
  <Paragraphs>676</Paragraphs>
  <Slides>114</Slides>
  <Notes>19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114</vt:i4>
      </vt:variant>
    </vt:vector>
  </HeadingPairs>
  <TitlesOfParts>
    <vt:vector size="129" baseType="lpstr">
      <vt:lpstr>MS PGothic</vt:lpstr>
      <vt:lpstr>SimSun</vt:lpstr>
      <vt:lpstr>-apple-system</vt:lpstr>
      <vt:lpstr>Arial</vt:lpstr>
      <vt:lpstr>Calibri</vt:lpstr>
      <vt:lpstr>Calibri Light</vt:lpstr>
      <vt:lpstr>Centaur</vt:lpstr>
      <vt:lpstr>Garamond</vt:lpstr>
      <vt:lpstr>Roboto</vt:lpstr>
      <vt:lpstr>Times New Roman</vt:lpstr>
      <vt:lpstr>Wingdings</vt:lpstr>
      <vt:lpstr>Work Sans</vt:lpstr>
      <vt:lpstr>Office Theme</vt:lpstr>
      <vt:lpstr>Equation</vt:lpstr>
      <vt:lpstr>Chart</vt:lpstr>
      <vt:lpstr>Essential Concepts in ML</vt:lpstr>
      <vt:lpstr>Curse of dimensionality</vt:lpstr>
      <vt:lpstr>Generalization</vt:lpstr>
      <vt:lpstr>Generalization</vt:lpstr>
      <vt:lpstr>Bias-Variance Trade-off</vt:lpstr>
      <vt:lpstr>PowerPoint Presentation</vt:lpstr>
      <vt:lpstr>how do we know when we are overfitting the data?</vt:lpstr>
      <vt:lpstr>Bias-variance tradeoff</vt:lpstr>
      <vt:lpstr>Bias-variance tradeoff</vt:lpstr>
      <vt:lpstr>Effect of Training Size</vt:lpstr>
      <vt:lpstr>The perfect classification algorithm</vt:lpstr>
      <vt:lpstr>PowerPoint Presentation</vt:lpstr>
      <vt:lpstr>How to reduce variance &amp; bias?</vt:lpstr>
      <vt:lpstr>PowerPoint Presentation</vt:lpstr>
      <vt:lpstr>The machine learning framework</vt:lpstr>
      <vt:lpstr>The machine learning framework</vt:lpstr>
      <vt:lpstr>Steps</vt:lpstr>
      <vt:lpstr>Many classifiers to choose from</vt:lpstr>
      <vt:lpstr>Classification measures</vt:lpstr>
      <vt:lpstr>Precision and recall measures</vt:lpstr>
      <vt:lpstr>Precision and recall measures (cont…)</vt:lpstr>
      <vt:lpstr>An example</vt:lpstr>
      <vt:lpstr>Receive operating characteristics curve</vt:lpstr>
      <vt:lpstr>F1-value (also called F1-score)</vt:lpstr>
      <vt:lpstr>Sensitivity and Specificity</vt:lpstr>
      <vt:lpstr>Linear Regression</vt:lpstr>
      <vt:lpstr>Definition</vt:lpstr>
      <vt:lpstr>PowerPoint Presentation</vt:lpstr>
      <vt:lpstr>PowerPoint Presentation</vt:lpstr>
      <vt:lpstr>PowerPoint Presentation</vt:lpstr>
      <vt:lpstr>Least Mean Square(LMS) regression Model</vt:lpstr>
      <vt:lpstr>Least Mean Square(LMS) regression Model</vt:lpstr>
      <vt:lpstr>Least Mean Square(LMS) regression Model</vt:lpstr>
      <vt:lpstr>PowerPoint Presentation</vt:lpstr>
      <vt:lpstr>Convex Optimization using gradient descent</vt:lpstr>
      <vt:lpstr>Make a guess? What does it mean?...</vt:lpstr>
      <vt:lpstr>Find out our mistake…</vt:lpstr>
      <vt:lpstr>How to reduce the mistake?</vt:lpstr>
      <vt:lpstr>Mistake function looks like…</vt:lpstr>
      <vt:lpstr>Regression for data shown initially</vt:lpstr>
      <vt:lpstr>Regularization</vt:lpstr>
      <vt:lpstr>Regularization (L1 Lasso and L2 Ridge)</vt:lpstr>
      <vt:lpstr>Regularization (L1 Lasso and L2 Ridge)</vt:lpstr>
      <vt:lpstr>Regularization (L1 Lasso and L2 Ridge)</vt:lpstr>
      <vt:lpstr>A Note on Stochastic GD</vt:lpstr>
      <vt:lpstr>Gradient Descent or Stochastic Gradient Descent</vt:lpstr>
      <vt:lpstr>Gradient Descent or Stochastic Gradient Descent</vt:lpstr>
      <vt:lpstr>Gradient Descent and it’s drawbacks</vt:lpstr>
      <vt:lpstr>Gradient Descent with Momentum</vt:lpstr>
      <vt:lpstr>Gradient Descent with Momentum</vt:lpstr>
      <vt:lpstr>Gradient Descent with Momentum:</vt:lpstr>
      <vt:lpstr>Gradient Descent with Momentum:</vt:lpstr>
      <vt:lpstr>Advantages of Gradient Descent with Momentum</vt:lpstr>
      <vt:lpstr>Stochastic Gradient Descent (SGD):</vt:lpstr>
      <vt:lpstr>Adam (Adaptive Moment Estimation):</vt:lpstr>
      <vt:lpstr>Summary</vt:lpstr>
      <vt:lpstr>Use Cases</vt:lpstr>
      <vt:lpstr>Use Cases</vt:lpstr>
      <vt:lpstr>Use Cases</vt:lpstr>
      <vt:lpstr>Batch SGD Vs Minibatch SGD Vs SGD</vt:lpstr>
      <vt:lpstr>Batch SGD Vs Minibatch SGD Vs SGD</vt:lpstr>
      <vt:lpstr>Batch SGD Vs Minibatch SGD Vs SGD</vt:lpstr>
      <vt:lpstr>Logistic Regression</vt:lpstr>
      <vt:lpstr>Different ways of expressing probability</vt:lpstr>
      <vt:lpstr>Log odds</vt:lpstr>
      <vt:lpstr>From probability to log odds (and back again)  </vt:lpstr>
      <vt:lpstr>Logistic Regression</vt:lpstr>
      <vt:lpstr>Using Logistic Regression Model</vt:lpstr>
      <vt:lpstr>Logistic Regression</vt:lpstr>
      <vt:lpstr>Hypothesis function</vt:lpstr>
      <vt:lpstr>The logit / sigmoid</vt:lpstr>
      <vt:lpstr>Mistake function</vt:lpstr>
      <vt:lpstr>K-Nearest Neighbours</vt:lpstr>
      <vt:lpstr>K-Nearest Neighbours</vt:lpstr>
      <vt:lpstr>K-Nearest Neighbours</vt:lpstr>
      <vt:lpstr>PowerPoint Presentation</vt:lpstr>
      <vt:lpstr>Choice of K</vt:lpstr>
      <vt:lpstr>Cross Validation To Choose Optimal K</vt:lpstr>
      <vt:lpstr>PowerPoint Presentation</vt:lpstr>
      <vt:lpstr>PowerPoint Presentation</vt:lpstr>
      <vt:lpstr>PowerPoint Presentation</vt:lpstr>
      <vt:lpstr>Handwritten digit recognition </vt:lpstr>
      <vt:lpstr>PowerPoint Presentation</vt:lpstr>
      <vt:lpstr>KNN Example Problem</vt:lpstr>
      <vt:lpstr>PowerPoint Presentation</vt:lpstr>
      <vt:lpstr>PowerPoint Presentation</vt:lpstr>
      <vt:lpstr>PowerPoint Presentation</vt:lpstr>
      <vt:lpstr>K-Means</vt:lpstr>
      <vt:lpstr>Supervised learning vs. unsupervised learning</vt:lpstr>
      <vt:lpstr>Clustering</vt:lpstr>
      <vt:lpstr>An illustration</vt:lpstr>
      <vt:lpstr>What is clustering for? </vt:lpstr>
      <vt:lpstr>What is clustering for? (cont…)</vt:lpstr>
      <vt:lpstr>Aspects of clustering</vt:lpstr>
      <vt:lpstr>K-means clustering</vt:lpstr>
      <vt:lpstr>K-means algorithm</vt:lpstr>
      <vt:lpstr>K-means algorithm</vt:lpstr>
      <vt:lpstr>PowerPoint Presentation</vt:lpstr>
      <vt:lpstr> A Simple example showing the implementation of k-means algorithm  (using K=2)</vt:lpstr>
      <vt:lpstr>PowerPoint Presentation</vt:lpstr>
      <vt:lpstr>PowerPoint Presentation</vt:lpstr>
      <vt:lpstr>PowerPoint Presentation</vt:lpstr>
      <vt:lpstr>PowerPoint Presentation</vt:lpstr>
      <vt:lpstr>PLOT</vt:lpstr>
      <vt:lpstr>(with K=3) </vt:lpstr>
      <vt:lpstr>PLOT</vt:lpstr>
      <vt:lpstr>Strengths of k-means </vt:lpstr>
      <vt:lpstr>Weaknesses of k-means</vt:lpstr>
      <vt:lpstr>Weaknesses of k-means: Problems with outliers</vt:lpstr>
      <vt:lpstr>Weaknesses of k-means: To deal with outliers</vt:lpstr>
      <vt:lpstr>Weaknesses of k-means (cont …)</vt:lpstr>
      <vt:lpstr>Weaknesses of k-means (cont …)</vt:lpstr>
      <vt:lpstr>Weaknesses of k-means (cont …)</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Sumanth Reddy</dc:creator>
  <cp:lastModifiedBy>Sumanth Kaliki</cp:lastModifiedBy>
  <cp:revision>42</cp:revision>
  <dcterms:created xsi:type="dcterms:W3CDTF">2016-08-18T13:42:44Z</dcterms:created>
  <dcterms:modified xsi:type="dcterms:W3CDTF">2024-05-12T18:23:24Z</dcterms:modified>
</cp:coreProperties>
</file>